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8" r:id="rId2"/>
    <p:sldId id="256" r:id="rId3"/>
    <p:sldId id="257" r:id="rId4"/>
    <p:sldId id="259" r:id="rId5"/>
    <p:sldId id="267" r:id="rId6"/>
    <p:sldId id="261" r:id="rId7"/>
    <p:sldId id="262" r:id="rId8"/>
    <p:sldId id="263" r:id="rId9"/>
    <p:sldId id="270" r:id="rId10"/>
    <p:sldId id="271" r:id="rId11"/>
    <p:sldId id="272" r:id="rId12"/>
    <p:sldId id="273" r:id="rId13"/>
    <p:sldId id="264" r:id="rId14"/>
    <p:sldId id="265" r:id="rId15"/>
    <p:sldId id="268" r:id="rId16"/>
    <p:sldId id="274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FCDFD8B6-7891-274C-ADF7-3F79496B7DA3}">
          <p14:sldIdLst>
            <p14:sldId id="258"/>
            <p14:sldId id="256"/>
            <p14:sldId id="257"/>
            <p14:sldId id="259"/>
            <p14:sldId id="267"/>
            <p14:sldId id="261"/>
            <p14:sldId id="262"/>
            <p14:sldId id="263"/>
            <p14:sldId id="270"/>
            <p14:sldId id="271"/>
            <p14:sldId id="272"/>
            <p14:sldId id="273"/>
            <p14:sldId id="264"/>
            <p14:sldId id="265"/>
            <p14:sldId id="268"/>
            <p14:sldId id="274"/>
            <p14:sldId id="26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4371C4"/>
    <a:srgbClr val="DFED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74187"/>
  </p:normalViewPr>
  <p:slideViewPr>
    <p:cSldViewPr snapToGrid="0">
      <p:cViewPr varScale="1">
        <p:scale>
          <a:sx n="89" d="100"/>
          <a:sy n="89" d="100"/>
        </p:scale>
        <p:origin x="14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7A06D5-1EB3-C74E-B15B-8F2679AC41B3}" type="datetimeFigureOut">
              <a:rPr lang="en-US" smtClean="0"/>
              <a:t>7/15/24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E56926-1CF3-814F-AE61-F7BDF1E05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679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shark.org/download.html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ourceforge.net/projects/echomirage.oldbutgold.p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Thick client applications, an overview of them, and my approach to testing thick client applications. We will start from the beginning, covering topics such as — </a:t>
            </a:r>
            <a:r>
              <a:rPr lang="en-IN" b="0" i="1" dirty="0">
                <a:solidFill>
                  <a:srgbClr val="242424"/>
                </a:solidFill>
                <a:effectLst/>
                <a:latin typeface="source-serif-pro"/>
              </a:rPr>
              <a:t>an introduction to the Thick client app, Tiers of Thick client applications</a:t>
            </a:r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, we’ll see some </a:t>
            </a:r>
            <a:r>
              <a:rPr lang="en-IN" b="0" i="1" dirty="0">
                <a:solidFill>
                  <a:srgbClr val="242424"/>
                </a:solidFill>
                <a:effectLst/>
                <a:latin typeface="source-serif-pro"/>
              </a:rPr>
              <a:t>useful tools</a:t>
            </a:r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, </a:t>
            </a:r>
            <a:r>
              <a:rPr lang="en-IN" b="0" i="1" dirty="0">
                <a:solidFill>
                  <a:srgbClr val="242424"/>
                </a:solidFill>
                <a:effectLst/>
                <a:latin typeface="source-serif-pro"/>
              </a:rPr>
              <a:t>common vulnerabilities</a:t>
            </a:r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 found in these applications, and how to </a:t>
            </a:r>
            <a:r>
              <a:rPr lang="en-IN" b="0" i="1" dirty="0">
                <a:solidFill>
                  <a:srgbClr val="242424"/>
                </a:solidFill>
                <a:effectLst/>
                <a:latin typeface="source-serif-pro"/>
              </a:rPr>
              <a:t>test for them in a systematic manner.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56926-1CF3-814F-AE61-F7BDF1E055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596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1" i="1" dirty="0">
                <a:solidFill>
                  <a:srgbClr val="242424"/>
                </a:solidFill>
                <a:effectLst/>
                <a:latin typeface="source-serif-pro"/>
              </a:rPr>
              <a:t>Registry Monitoring</a:t>
            </a:r>
            <a:endParaRPr lang="en-US" dirty="0"/>
          </a:p>
          <a:p>
            <a:endParaRPr lang="en-IN" b="0" i="1" dirty="0">
              <a:solidFill>
                <a:srgbClr val="242424"/>
              </a:solidFill>
              <a:effectLst/>
              <a:latin typeface="source-serif-pro"/>
            </a:endParaRPr>
          </a:p>
          <a:p>
            <a:r>
              <a:rPr lang="en-IN" b="0" i="1" dirty="0">
                <a:solidFill>
                  <a:srgbClr val="242424"/>
                </a:solidFill>
                <a:effectLst/>
                <a:latin typeface="source-serif-pro"/>
              </a:rPr>
              <a:t>Some applications store/writes data like usernames, passwords, or other sensitive information in the Windows registry.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56926-1CF3-814F-AE61-F7BDF1E055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399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1" i="1" dirty="0">
                <a:solidFill>
                  <a:srgbClr val="242424"/>
                </a:solidFill>
                <a:effectLst/>
                <a:latin typeface="source-serif-pro"/>
              </a:rPr>
              <a:t>Memory Analysis</a:t>
            </a:r>
          </a:p>
          <a:p>
            <a:endParaRPr lang="en-IN" b="1" i="1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/>
            <a:r>
              <a:rPr lang="en-IN" b="0" i="1" dirty="0">
                <a:solidFill>
                  <a:srgbClr val="242424"/>
                </a:solidFill>
                <a:effectLst/>
                <a:latin typeface="source-serif-pro"/>
              </a:rPr>
              <a:t>Thick client applications developed in a two-tier architecture transfer sensitive information into the application’s memory.</a:t>
            </a:r>
          </a:p>
          <a:p>
            <a:pPr algn="l"/>
            <a:r>
              <a:rPr lang="en-IN" b="0" i="1" dirty="0">
                <a:solidFill>
                  <a:srgbClr val="242424"/>
                </a:solidFill>
                <a:effectLst/>
                <a:latin typeface="source-serif-pro"/>
              </a:rPr>
              <a:t>This is a design flaw, because every thick client application developed in a two-tier architecture will, by default, disclose sensitive information in the application’s memory, such as Usernames, Passwords, Connection strings, and Hardcoded database credentials.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56926-1CF3-814F-AE61-F7BDF1E055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83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GB" sz="1200" i="1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Reverse Engineering and Modifying the Application – For this I have a example finding ready from my previous </a:t>
            </a:r>
            <a:r>
              <a:rPr lang="en-GB" sz="1200" i="1" dirty="0" err="1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pentest</a:t>
            </a:r>
            <a:r>
              <a:rPr lang="en-GB" sz="1200" i="1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. This is going to be interesting.</a:t>
            </a:r>
          </a:p>
          <a:p>
            <a:endParaRPr lang="en-GB" sz="1200" i="1" dirty="0">
              <a:solidFill>
                <a:srgbClr val="242424"/>
              </a:solidFill>
              <a:effectLst/>
              <a:latin typeface="Calibri" panose="020F0502020204030204" pitchFamily="34" charset="0"/>
            </a:endParaRPr>
          </a:p>
          <a:p>
            <a:r>
              <a:rPr lang="en-IN" dirty="0"/>
              <a:t>Here are some examples of what attackers can achieve through these methods:</a:t>
            </a:r>
          </a:p>
          <a:p>
            <a:r>
              <a:rPr lang="en-IN" b="1" dirty="0"/>
              <a:t>1. Bypassing Authentication and Authorization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Gain Unauthorized Access</a:t>
            </a:r>
            <a:r>
              <a:rPr lang="en-IN" dirty="0"/>
              <a:t>: Attackers can modify the application to bypass authentication mechanisms, allowing them to access the application without valid credentials.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Elevate Privileges</a:t>
            </a:r>
            <a:r>
              <a:rPr lang="en-IN" dirty="0"/>
              <a:t>: Attackers can alter the code to escalate their privileges within the application, gaining access to restricted areas or functions.</a:t>
            </a:r>
          </a:p>
          <a:p>
            <a:r>
              <a:rPr lang="en-IN" b="1" dirty="0"/>
              <a:t>2. Extracting Sensitive Information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Hardcoded Secrets</a:t>
            </a:r>
            <a:r>
              <a:rPr lang="en-IN" dirty="0"/>
              <a:t>: Reverse engineering can reveal hardcoded credentials, API keys, or encryption keys embedded within the application.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Debugging Information</a:t>
            </a:r>
            <a:r>
              <a:rPr lang="en-IN" dirty="0"/>
              <a:t>: Attackers can access debugging information or logs that contain sensitive data.</a:t>
            </a:r>
          </a:p>
          <a:p>
            <a:r>
              <a:rPr lang="en-IN" b="1" dirty="0"/>
              <a:t>3. Manipulating Application Logic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Tampering with Data</a:t>
            </a:r>
            <a:r>
              <a:rPr lang="en-IN" dirty="0"/>
              <a:t>: Attackers can modify how data is processed or stored, potentially altering financial transactions, calculations, or other critical operations.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Changing Business Logic</a:t>
            </a:r>
            <a:r>
              <a:rPr lang="en-IN" dirty="0"/>
              <a:t>: Attackers can change the business logic to benefit themselves, such as modifying transaction limits, discounts, or access controls.</a:t>
            </a:r>
          </a:p>
          <a:p>
            <a:r>
              <a:rPr lang="en-IN" b="1" dirty="0"/>
              <a:t>4. Injecting Malicious Code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Backdoors and Trojans</a:t>
            </a:r>
            <a:r>
              <a:rPr lang="en-IN" dirty="0"/>
              <a:t>: Attackers can insert backdoors or Trojan horses into the application, allowing them to gain remote access or control over the system.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Malicious Payloads</a:t>
            </a:r>
            <a:r>
              <a:rPr lang="en-IN" dirty="0"/>
              <a:t>: Injecting code to execute malicious payloads, such as ransomware, spyware, or other types of malware.</a:t>
            </a:r>
          </a:p>
          <a:p>
            <a:r>
              <a:rPr lang="en-IN" b="1" dirty="0"/>
              <a:t>5. Disabling Security 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Removing Protections</a:t>
            </a:r>
            <a:r>
              <a:rPr lang="en-IN" dirty="0"/>
              <a:t>: Attackers can disable security features like encryption, input validation, or logging, making the application more vulnerable to further attacks.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Bypassing Anti-debugging Mechanisms</a:t>
            </a:r>
            <a:r>
              <a:rPr lang="en-IN" dirty="0"/>
              <a:t>: Reverse engineering can help attackers bypass anti-debugging or obfuscation techniques implemented to protect the application.</a:t>
            </a:r>
          </a:p>
          <a:p>
            <a:endParaRPr lang="en-GB" sz="1200" dirty="0">
              <a:solidFill>
                <a:srgbClr val="242424"/>
              </a:solidFill>
              <a:effectLst/>
              <a:latin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56926-1CF3-814F-AE61-F7BDF1E055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024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The most common vulnerability in thick client applications is SQL Injection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56926-1CF3-814F-AE61-F7BDF1E055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134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DVTA - Damn Vulnerable Thick Client Application developed in C# .NET. </a:t>
            </a:r>
          </a:p>
          <a:p>
            <a:r>
              <a:rPr lang="en-IN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DVJA - Damn Vulnerable Thick Client Application developed in JAVA (EE). </a:t>
            </a:r>
          </a:p>
          <a:p>
            <a:r>
              <a:rPr lang="en-IN" b="0" i="0" dirty="0"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DVNA - Damn Vulnerable Thick Client Application developed in NodeJS.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56926-1CF3-814F-AE61-F7BDF1E0556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2186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interest of time I cannot deep dive in each individual findings. But I would love to if anyone is interested. Please reach out to 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56926-1CF3-814F-AE61-F7BDF1E0556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306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- Thick client applications are generally </a:t>
            </a:r>
            <a:r>
              <a:rPr lang="en-IN" b="1" i="0" dirty="0">
                <a:solidFill>
                  <a:srgbClr val="242424"/>
                </a:solidFill>
                <a:effectLst/>
                <a:latin typeface="source-serif-pro"/>
              </a:rPr>
              <a:t>desktop applications</a:t>
            </a:r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 that contain nearly all components required for independently operating and executing software applications.</a:t>
            </a:r>
          </a:p>
          <a:p>
            <a:pPr algn="l"/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- A Thick Client application is basically an application that runs on the User’s host machine/system and communicates with the backend server or database server.</a:t>
            </a:r>
          </a:p>
          <a:p>
            <a:pPr algn="l"/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- So the client application handles most of the business logic like — validations, view components, and temporary data.</a:t>
            </a:r>
          </a:p>
          <a:p>
            <a:pPr algn="l"/>
            <a:endParaRPr lang="en-IN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/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Thick client applications can be developed using various programming languages such as: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 err="1">
                <a:solidFill>
                  <a:srgbClr val="242424"/>
                </a:solidFill>
                <a:effectLst/>
                <a:latin typeface="source-serif-pro"/>
              </a:rPr>
              <a:t>.Net</a:t>
            </a:r>
            <a:endParaRPr lang="en-IN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Java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C/C++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Microsoft Silverlight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Java applets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/>
            <a:r>
              <a:rPr lang="en-IN" b="1" i="0" dirty="0">
                <a:solidFill>
                  <a:srgbClr val="242424"/>
                </a:solidFill>
                <a:effectLst/>
                <a:latin typeface="sohne"/>
              </a:rPr>
              <a:t>Examples of some thick clients-</a:t>
            </a:r>
          </a:p>
          <a:p>
            <a:pPr algn="l">
              <a:buFont typeface="+mj-lt"/>
              <a:buAutoNum type="arabicPeriod"/>
            </a:pPr>
            <a:r>
              <a:rPr lang="en-IN" b="0" i="1" dirty="0">
                <a:solidFill>
                  <a:srgbClr val="242424"/>
                </a:solidFill>
                <a:effectLst/>
                <a:latin typeface="source-serif-pro"/>
              </a:rPr>
              <a:t>Spotify</a:t>
            </a:r>
            <a:endParaRPr lang="en-IN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>
              <a:buFont typeface="+mj-lt"/>
              <a:buAutoNum type="arabicPeriod"/>
            </a:pPr>
            <a:r>
              <a:rPr lang="en-IN" b="0" i="1" dirty="0">
                <a:solidFill>
                  <a:srgbClr val="242424"/>
                </a:solidFill>
                <a:effectLst/>
                <a:latin typeface="source-serif-pro"/>
              </a:rPr>
              <a:t>Firefox</a:t>
            </a:r>
            <a:endParaRPr lang="en-IN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>
              <a:buFont typeface="+mj-lt"/>
              <a:buAutoNum type="arabicPeriod"/>
            </a:pPr>
            <a:r>
              <a:rPr lang="en-IN" b="0" i="1" dirty="0">
                <a:solidFill>
                  <a:srgbClr val="242424"/>
                </a:solidFill>
                <a:effectLst/>
                <a:latin typeface="source-serif-pro"/>
              </a:rPr>
              <a:t>Burp Suite</a:t>
            </a:r>
            <a:endParaRPr lang="en-IN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>
              <a:buFont typeface="+mj-lt"/>
              <a:buAutoNum type="arabicPeriod"/>
            </a:pPr>
            <a:r>
              <a:rPr lang="en-IN" b="0" i="1" dirty="0">
                <a:solidFill>
                  <a:srgbClr val="242424"/>
                </a:solidFill>
                <a:effectLst/>
                <a:latin typeface="source-serif-pro"/>
              </a:rPr>
              <a:t>Notepad++</a:t>
            </a:r>
            <a:endParaRPr lang="en-IN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>
              <a:buFont typeface="+mj-lt"/>
              <a:buAutoNum type="arabicPeriod"/>
            </a:pPr>
            <a:r>
              <a:rPr lang="en-IN" b="0" i="1" dirty="0" err="1">
                <a:solidFill>
                  <a:srgbClr val="242424"/>
                </a:solidFill>
                <a:effectLst/>
                <a:latin typeface="source-serif-pro"/>
              </a:rPr>
              <a:t>Greenshot</a:t>
            </a:r>
            <a:r>
              <a:rPr lang="en-IN" b="0" i="1" dirty="0">
                <a:solidFill>
                  <a:srgbClr val="242424"/>
                </a:solidFill>
                <a:effectLst/>
                <a:latin typeface="source-serif-pro"/>
              </a:rPr>
              <a:t>, and many others.</a:t>
            </a:r>
            <a:endParaRPr lang="en-IN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56926-1CF3-814F-AE61-F7BDF1E055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99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IN" b="1" i="0" dirty="0">
                <a:solidFill>
                  <a:srgbClr val="242424"/>
                </a:solidFill>
                <a:effectLst/>
                <a:latin typeface="sohne"/>
              </a:rPr>
              <a:t> Two-Tier architecture -</a:t>
            </a:r>
          </a:p>
          <a:p>
            <a:pPr algn="l"/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In two-tier architecture, the thick client application implements a “</a:t>
            </a:r>
            <a:r>
              <a:rPr lang="en-IN" b="1" i="0" dirty="0">
                <a:solidFill>
                  <a:srgbClr val="242424"/>
                </a:solidFill>
                <a:effectLst/>
                <a:latin typeface="source-serif-pro"/>
              </a:rPr>
              <a:t>Client-to-Server</a:t>
            </a:r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” communication. The application is installed on the client’s computer and, in order to work, will need to communicate with a </a:t>
            </a:r>
            <a:r>
              <a:rPr lang="en-IN" b="1" i="1" dirty="0">
                <a:solidFill>
                  <a:srgbClr val="242424"/>
                </a:solidFill>
                <a:effectLst/>
                <a:latin typeface="source-serif-pro"/>
              </a:rPr>
              <a:t>database server</a:t>
            </a:r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. For example, imagine an HR application installed on the client’s computer and, to retrieve the employees’ information, communicates directly with the HR database server.</a:t>
            </a:r>
          </a:p>
          <a:p>
            <a:endParaRPr lang="en-US" dirty="0"/>
          </a:p>
          <a:p>
            <a:endParaRPr lang="en-US" dirty="0"/>
          </a:p>
          <a:p>
            <a:pPr algn="l"/>
            <a:r>
              <a:rPr lang="en-IN" b="1" i="0" dirty="0">
                <a:solidFill>
                  <a:srgbClr val="242424"/>
                </a:solidFill>
                <a:effectLst/>
                <a:latin typeface="sohne"/>
              </a:rPr>
              <a:t>· Three-Tier architecture -</a:t>
            </a:r>
          </a:p>
          <a:p>
            <a:pPr algn="l"/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In the three-tier architecture, the </a:t>
            </a:r>
            <a:r>
              <a:rPr lang="en-IN" b="1" i="1" dirty="0">
                <a:solidFill>
                  <a:srgbClr val="242424"/>
                </a:solidFill>
                <a:effectLst/>
                <a:latin typeface="source-serif-pro"/>
              </a:rPr>
              <a:t>client</a:t>
            </a:r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 communicates with an </a:t>
            </a:r>
            <a:r>
              <a:rPr lang="en-IN" b="1" i="1" dirty="0">
                <a:solidFill>
                  <a:srgbClr val="242424"/>
                </a:solidFill>
                <a:effectLst/>
                <a:latin typeface="source-serif-pro"/>
              </a:rPr>
              <a:t>application server</a:t>
            </a:r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, which in turn talks to the </a:t>
            </a:r>
            <a:r>
              <a:rPr lang="en-IN" b="1" i="1" dirty="0">
                <a:solidFill>
                  <a:srgbClr val="242424"/>
                </a:solidFill>
                <a:effectLst/>
                <a:latin typeface="source-serif-pro"/>
              </a:rPr>
              <a:t>database</a:t>
            </a:r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 in a manner similar to a regular web application. The most common communication method in these applications may be carried out using HTTP/HTTPS. Three-tier architecture has a security advantage over two-tier architecture because it prevents the end-user from communicating directly with the database server.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lets understand this:</a:t>
            </a:r>
            <a:br>
              <a:rPr lang="en-US" dirty="0"/>
            </a:br>
            <a:r>
              <a:rPr lang="en-US" dirty="0"/>
              <a:t>If a application is directly communicating with the database then what can go wrong:</a:t>
            </a:r>
            <a:br>
              <a:rPr lang="en-US" dirty="0"/>
            </a:br>
            <a:r>
              <a:rPr lang="en-US" dirty="0"/>
              <a:t>1. He need to hardcode the database credentials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56926-1CF3-814F-AE61-F7BDF1E055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598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multiple reasons why thick client </a:t>
            </a:r>
            <a:r>
              <a:rPr lang="en-US" dirty="0" err="1"/>
              <a:t>pentesting</a:t>
            </a:r>
            <a:r>
              <a:rPr lang="en-US" dirty="0"/>
              <a:t> is required </a:t>
            </a:r>
          </a:p>
          <a:p>
            <a:endParaRPr lang="en-US" dirty="0"/>
          </a:p>
          <a:p>
            <a:r>
              <a:rPr lang="en-US" sz="1800" b="0" i="0" dirty="0">
                <a:effectLst/>
              </a:rPr>
              <a:t>=&gt; </a:t>
            </a:r>
            <a:r>
              <a:rPr lang="en-IN" sz="1800" b="0" i="0" dirty="0">
                <a:effectLst/>
              </a:rPr>
              <a:t>High Number of Thick Client Application</a:t>
            </a:r>
          </a:p>
          <a:p>
            <a:r>
              <a:rPr lang="en-IN" sz="1800" b="0" i="0" dirty="0">
                <a:effectLst/>
              </a:rPr>
              <a:t>=&gt; Legacy application with old architecture</a:t>
            </a:r>
            <a:r>
              <a:rPr lang="en-IN" sz="1800" dirty="0"/>
              <a:t> - </a:t>
            </a:r>
            <a:r>
              <a:rPr lang="en-IN" sz="1800" b="0" i="0" dirty="0">
                <a:effectLst/>
              </a:rPr>
              <a:t>Fixing the finding require change in complete architecture</a:t>
            </a:r>
          </a:p>
          <a:p>
            <a:r>
              <a:rPr lang="en-IN" sz="1800" b="0" i="0" dirty="0">
                <a:effectLst/>
              </a:rPr>
              <a:t>=&gt; Payment - critical operations like: </a:t>
            </a:r>
          </a:p>
          <a:p>
            <a:pPr marL="1200150" lvl="2" indent="-285750"/>
            <a:r>
              <a:rPr lang="en-IN" sz="1800" dirty="0"/>
              <a:t>C</a:t>
            </a:r>
            <a:r>
              <a:rPr lang="en-IN" sz="1800" b="0" i="0" dirty="0">
                <a:effectLst/>
              </a:rPr>
              <a:t>reation of standing instructions</a:t>
            </a:r>
          </a:p>
          <a:p>
            <a:pPr marL="1200150" lvl="2" indent="-285750"/>
            <a:r>
              <a:rPr lang="en-IN" sz="1800" dirty="0"/>
              <a:t>M</a:t>
            </a:r>
            <a:r>
              <a:rPr lang="en-IN" sz="1800" b="0" i="0" dirty="0">
                <a:effectLst/>
              </a:rPr>
              <a:t>aking payment</a:t>
            </a:r>
          </a:p>
          <a:p>
            <a:pPr marL="1200150" lvl="2" indent="-285750"/>
            <a:r>
              <a:rPr lang="en-IN" sz="1800" dirty="0"/>
              <a:t>C</a:t>
            </a:r>
            <a:r>
              <a:rPr lang="en-IN" sz="1800" b="0" i="0" dirty="0">
                <a:effectLst/>
              </a:rPr>
              <a:t>learing payment</a:t>
            </a:r>
            <a:endParaRPr lang="en-IN" sz="1800" dirty="0">
              <a:effectLst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IN" b="1" dirty="0"/>
              <a:t>1. Protection of Sensitive Financial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Client Portfolios and Investments</a:t>
            </a:r>
            <a:r>
              <a:rPr lang="en-IN" dirty="0"/>
              <a:t>: Goldman Sachs manages extensive client portfolios, including high-net-worth individuals and institutional investors. Ensuring that thick client applications used for portfolio management are secure helps protect sensitive financial details and investment strategies.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Trading Systems</a:t>
            </a:r>
            <a:r>
              <a:rPr lang="en-IN" dirty="0"/>
              <a:t>: Proprietary trading systems and algorithms are critical assets. Securing these systems against reverse engineering or unauthorized access is essential to maintain competitive advantage and operational integrity.</a:t>
            </a:r>
          </a:p>
          <a:p>
            <a:endParaRPr lang="en-IN" dirty="0"/>
          </a:p>
          <a:p>
            <a:r>
              <a:rPr lang="en-IN" b="1" dirty="0"/>
              <a:t>6. Protection of Financial Transactions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High-Frequency Trading (HFT)</a:t>
            </a:r>
            <a:r>
              <a:rPr lang="en-IN" dirty="0"/>
              <a:t>: Goldman Sachs engages in HFT, where even minor vulnerabilities can be exploited to gain unfair advantages or cause significant financial loss. Securing these applications is critical.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Transaction Confidentiality and Integrity</a:t>
            </a:r>
            <a:r>
              <a:rPr lang="en-IN" dirty="0"/>
              <a:t>: Ensuring that all transactions processed through thick client applications are secure helps maintain the confidentiality and integrity of financial operations.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56926-1CF3-814F-AE61-F7BDF1E055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018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lots of vulnerabilities in each phases that we can deep dive but with interest of time we will only discuss the broader approach of each phase and also I will give you a reference finding from GS if I have any. So that we can resemble the vulnerability with our existing system.</a:t>
            </a:r>
          </a:p>
          <a:p>
            <a:endParaRPr lang="en-US" dirty="0"/>
          </a:p>
          <a:p>
            <a:r>
              <a:rPr lang="en-US" dirty="0"/>
              <a:t>Lets jump in each phases and see some vulnerability and reference finding from GS. I will not </a:t>
            </a:r>
            <a:r>
              <a:rPr lang="en-US" dirty="0" err="1"/>
              <a:t>disclos</a:t>
            </a:r>
            <a:endParaRPr lang="en-US" dirty="0"/>
          </a:p>
          <a:p>
            <a:endParaRPr lang="en-US" dirty="0"/>
          </a:p>
          <a:p>
            <a:r>
              <a:rPr lang="en-US" dirty="0"/>
              <a:t>Talk about Fiddler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56926-1CF3-814F-AE61-F7BDF1E0556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19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i="1" dirty="0">
                <a:solidFill>
                  <a:srgbClr val="242424"/>
                </a:solidFill>
                <a:effectLst/>
                <a:latin typeface="source-serif-pro"/>
              </a:rPr>
              <a:t>First, we will start with Information gathering where we will gather information about our target thick client. This phase will be helpful to us to understand our application and select &amp; use the right tools to carry out the Testing.</a:t>
            </a:r>
          </a:p>
          <a:p>
            <a:endParaRPr lang="en-IN" b="0" i="1" dirty="0">
              <a:solidFill>
                <a:srgbClr val="242424"/>
              </a:solidFill>
              <a:effectLst/>
              <a:latin typeface="source-serif-pro"/>
            </a:endParaRPr>
          </a:p>
          <a:p>
            <a:r>
              <a:rPr lang="en-IN" b="0" i="1" dirty="0">
                <a:solidFill>
                  <a:srgbClr val="242424"/>
                </a:solidFill>
                <a:effectLst/>
                <a:latin typeface="source-serif-pro"/>
              </a:rPr>
              <a:t>lets start with 1</a:t>
            </a:r>
            <a:r>
              <a:rPr lang="en-IN" b="0" i="1" baseline="30000" dirty="0">
                <a:solidFill>
                  <a:srgbClr val="242424"/>
                </a:solidFill>
                <a:effectLst/>
                <a:latin typeface="source-serif-pro"/>
              </a:rPr>
              <a:t>st:</a:t>
            </a:r>
            <a:endParaRPr lang="en-IN" b="0" i="1" dirty="0">
              <a:solidFill>
                <a:srgbClr val="242424"/>
              </a:solidFill>
              <a:effectLst/>
              <a:latin typeface="source-serif-pro"/>
            </a:endParaRPr>
          </a:p>
          <a:p>
            <a:r>
              <a:rPr lang="en-IN" b="0" i="1" dirty="0">
                <a:solidFill>
                  <a:srgbClr val="242424"/>
                </a:solidFill>
                <a:effectLst/>
                <a:latin typeface="source-serif-pro"/>
              </a:rPr>
              <a:t>Knowing the app architecture whether it is a 32-bit or 64-bit will be helpful in creating a “</a:t>
            </a:r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malicious DLL file</a:t>
            </a:r>
            <a:r>
              <a:rPr lang="en-IN" b="0" i="1" dirty="0">
                <a:solidFill>
                  <a:srgbClr val="242424"/>
                </a:solidFill>
                <a:effectLst/>
                <a:latin typeface="source-serif-pro"/>
              </a:rPr>
              <a:t>” for the specific architecture.</a:t>
            </a:r>
          </a:p>
          <a:p>
            <a:r>
              <a:rPr lang="en-IN" b="0" i="1" dirty="0">
                <a:solidFill>
                  <a:srgbClr val="242424"/>
                </a:solidFill>
                <a:effectLst/>
                <a:latin typeface="source-serif-pro"/>
              </a:rPr>
              <a:t>This can be easily fetched :</a:t>
            </a:r>
          </a:p>
          <a:p>
            <a:pPr algn="l" fontAlgn="base"/>
            <a:r>
              <a:rPr lang="en-IN" b="1" i="0" dirty="0">
                <a:solidFill>
                  <a:srgbClr val="0C0D0E"/>
                </a:solidFill>
                <a:effectLst/>
                <a:latin typeface="inherit"/>
              </a:rPr>
              <a:t>Notepad</a:t>
            </a:r>
            <a:r>
              <a:rPr lang="en-IN" b="0" i="0" dirty="0">
                <a:solidFill>
                  <a:srgbClr val="0C0D0E"/>
                </a:solidFill>
                <a:effectLst/>
                <a:latin typeface="-apple-system"/>
              </a:rPr>
              <a:t> and looking for PE at the beginning - if the 3rd letter after that is: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0C0D0E"/>
                </a:solidFill>
                <a:effectLst/>
                <a:latin typeface="inherit"/>
              </a:rPr>
              <a:t>an L the platform is 32-bit: 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0C0D0E"/>
                </a:solidFill>
                <a:effectLst/>
                <a:latin typeface="inherit"/>
              </a:rPr>
              <a:t>a d the platform is 64-bit: </a:t>
            </a:r>
          </a:p>
          <a:p>
            <a:endParaRPr lang="en-IN" b="0" i="1" dirty="0">
              <a:solidFill>
                <a:srgbClr val="242424"/>
              </a:solidFill>
              <a:effectLst/>
              <a:latin typeface="source-serif-pro"/>
            </a:endParaRPr>
          </a:p>
          <a:p>
            <a:endParaRPr lang="en-IN" b="0" i="1" dirty="0">
              <a:solidFill>
                <a:srgbClr val="242424"/>
              </a:solidFill>
              <a:effectLst/>
              <a:latin typeface="source-serif-pro"/>
            </a:endParaRPr>
          </a:p>
          <a:p>
            <a:r>
              <a:rPr lang="en-IN" b="0" i="1" dirty="0">
                <a:solidFill>
                  <a:srgbClr val="242424"/>
                </a:solidFill>
                <a:effectLst/>
                <a:latin typeface="source-serif-pro"/>
              </a:rPr>
              <a:t>Language Framework:</a:t>
            </a:r>
          </a:p>
          <a:p>
            <a:r>
              <a:rPr lang="en-IN" b="0" i="1" dirty="0">
                <a:solidFill>
                  <a:srgbClr val="242424"/>
                </a:solidFill>
                <a:effectLst/>
                <a:latin typeface="source-serif-pro"/>
              </a:rPr>
              <a:t>Knowing the language will help us to use the right tool to decompile the APP;</a:t>
            </a:r>
          </a:p>
          <a:p>
            <a:pPr algn="l"/>
            <a:r>
              <a:rPr lang="en-IN" b="1" i="0" dirty="0">
                <a:solidFill>
                  <a:srgbClr val="242424"/>
                </a:solidFill>
                <a:effectLst/>
                <a:latin typeface="source-serif-pro"/>
              </a:rPr>
              <a:t>For </a:t>
            </a:r>
            <a:r>
              <a:rPr lang="en-IN" b="1" i="0" dirty="0" err="1">
                <a:solidFill>
                  <a:srgbClr val="242424"/>
                </a:solidFill>
                <a:effectLst/>
                <a:latin typeface="source-serif-pro"/>
              </a:rPr>
              <a:t>e.x</a:t>
            </a:r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 — </a:t>
            </a:r>
            <a:r>
              <a:rPr lang="en-IN" b="0" i="1" dirty="0">
                <a:solidFill>
                  <a:srgbClr val="242424"/>
                </a:solidFill>
                <a:effectLst/>
                <a:latin typeface="source-serif-pro"/>
              </a:rPr>
              <a:t>If it is Built-in</a:t>
            </a:r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 “.NET” — </a:t>
            </a:r>
            <a:r>
              <a:rPr lang="en-IN" b="0" i="0" dirty="0" err="1">
                <a:solidFill>
                  <a:srgbClr val="242424"/>
                </a:solidFill>
                <a:effectLst/>
                <a:latin typeface="source-serif-pro"/>
              </a:rPr>
              <a:t>dnSpy</a:t>
            </a:r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, </a:t>
            </a:r>
            <a:r>
              <a:rPr lang="en-IN" b="0" i="0" dirty="0" err="1">
                <a:solidFill>
                  <a:srgbClr val="242424"/>
                </a:solidFill>
                <a:effectLst/>
                <a:latin typeface="source-serif-pro"/>
              </a:rPr>
              <a:t>dotpeek</a:t>
            </a:r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, </a:t>
            </a:r>
            <a:r>
              <a:rPr lang="en-IN" b="0" i="1" dirty="0">
                <a:solidFill>
                  <a:srgbClr val="242424"/>
                </a:solidFill>
                <a:effectLst/>
                <a:latin typeface="source-serif-pro"/>
              </a:rPr>
              <a:t>etc</a:t>
            </a:r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 | </a:t>
            </a:r>
            <a:r>
              <a:rPr lang="en-IN" b="0" i="1" dirty="0">
                <a:solidFill>
                  <a:srgbClr val="242424"/>
                </a:solidFill>
                <a:effectLst/>
                <a:latin typeface="source-serif-pro"/>
              </a:rPr>
              <a:t>or else For </a:t>
            </a:r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“Java” — JD-GUI, etc ).</a:t>
            </a:r>
          </a:p>
          <a:p>
            <a:pPr algn="l"/>
            <a:endParaRPr lang="en-IN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/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Knowing application functionality, Business Logic:</a:t>
            </a:r>
            <a:b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</a:br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main thing we will target is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56926-1CF3-814F-AE61-F7BDF1E0556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25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Identifying the Tier</a:t>
            </a:r>
          </a:p>
          <a:p>
            <a:pPr algn="l"/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We’ll now identify the “</a:t>
            </a:r>
            <a:r>
              <a:rPr lang="en-IN" b="1" i="0" dirty="0">
                <a:solidFill>
                  <a:srgbClr val="242424"/>
                </a:solidFill>
                <a:effectLst/>
                <a:latin typeface="source-serif-pro"/>
              </a:rPr>
              <a:t>tier</a:t>
            </a:r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” for our application by </a:t>
            </a:r>
            <a:r>
              <a:rPr lang="en-IN" b="0" i="0" dirty="0" err="1">
                <a:solidFill>
                  <a:srgbClr val="242424"/>
                </a:solidFill>
                <a:effectLst/>
                <a:latin typeface="source-serif-pro"/>
              </a:rPr>
              <a:t>analyzing</a:t>
            </a:r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 the traffic between the application and the server. For this, we can use tools like — </a:t>
            </a:r>
            <a:r>
              <a:rPr lang="en-IN" b="1" i="1" u="sng" dirty="0">
                <a:effectLst/>
                <a:latin typeface="source-serif-pro"/>
                <a:hlinkClick r:id="rId3"/>
              </a:rPr>
              <a:t>Wireshark</a:t>
            </a:r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, and </a:t>
            </a:r>
            <a:r>
              <a:rPr lang="en-IN" b="1" i="1" u="sng" dirty="0">
                <a:effectLst/>
                <a:latin typeface="source-serif-pro"/>
                <a:hlinkClick r:id="rId4"/>
              </a:rPr>
              <a:t>Echomirage</a:t>
            </a:r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</a:p>
          <a:p>
            <a:pPr algn="l"/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Also, Hence there is a high probability that “</a:t>
            </a:r>
            <a:r>
              <a:rPr lang="en-IN" b="1" i="0" dirty="0">
                <a:solidFill>
                  <a:srgbClr val="242424"/>
                </a:solidFill>
                <a:effectLst/>
                <a:latin typeface="source-serif-pro"/>
              </a:rPr>
              <a:t>SQL injection</a:t>
            </a:r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” might be possible and we can test for it while doing “Server Side Analysis” in the later phase.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Examining the traffic:</a:t>
            </a:r>
            <a:br>
              <a:rPr lang="en-US" dirty="0"/>
            </a:br>
            <a:r>
              <a:rPr lang="en-IN" b="0" i="1" dirty="0" err="1">
                <a:solidFill>
                  <a:srgbClr val="242424"/>
                </a:solidFill>
                <a:effectLst/>
                <a:latin typeface="source-serif-pro"/>
              </a:rPr>
              <a:t>Analyzing</a:t>
            </a:r>
            <a:r>
              <a:rPr lang="en-IN" b="0" i="1" dirty="0">
                <a:solidFill>
                  <a:srgbClr val="242424"/>
                </a:solidFill>
                <a:effectLst/>
                <a:latin typeface="source-serif-pro"/>
              </a:rPr>
              <a:t> the traffic between the application and the server may reveal sensitive data such as Clear-text credentials/secrets/API endpoints, API Keys, (Web Services, REST API), etc in clear text or in an unencrypted format.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56926-1CF3-814F-AE61-F7BDF1E055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780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i="1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Binary Analysis -</a:t>
            </a:r>
            <a:endParaRPr lang="en-GB" sz="1200" dirty="0">
              <a:solidFill>
                <a:srgbClr val="242424"/>
              </a:solidFill>
              <a:effectLst/>
              <a:latin typeface="Calibri" panose="020F0502020204030204" pitchFamily="34" charset="0"/>
            </a:endParaRPr>
          </a:p>
          <a:p>
            <a:pPr algn="l"/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In Binary Analysis, we’ll manually </a:t>
            </a:r>
            <a:r>
              <a:rPr lang="en-IN" b="0" i="0" dirty="0" err="1">
                <a:solidFill>
                  <a:srgbClr val="242424"/>
                </a:solidFill>
                <a:effectLst/>
                <a:latin typeface="source-serif-pro"/>
              </a:rPr>
              <a:t>analyze</a:t>
            </a:r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 the binary that is the source code by decompiling it to look for sensitive information, such as:</a:t>
            </a:r>
          </a:p>
          <a:p>
            <a:pPr algn="l"/>
            <a:r>
              <a:rPr lang="en-IN" b="1" i="1" dirty="0">
                <a:solidFill>
                  <a:srgbClr val="242424"/>
                </a:solidFill>
                <a:effectLst/>
                <a:latin typeface="source-serif-pro"/>
              </a:rPr>
              <a:t>- Hard-coded credentials</a:t>
            </a:r>
            <a:endParaRPr lang="en-IN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/>
            <a:r>
              <a:rPr lang="en-IN" b="1" i="1" dirty="0">
                <a:solidFill>
                  <a:srgbClr val="242424"/>
                </a:solidFill>
                <a:effectLst/>
                <a:latin typeface="source-serif-pro"/>
              </a:rPr>
              <a:t>- API Keys</a:t>
            </a:r>
            <a:endParaRPr lang="en-IN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/>
            <a:r>
              <a:rPr lang="en-IN" b="1" i="1" dirty="0">
                <a:solidFill>
                  <a:srgbClr val="242424"/>
                </a:solidFill>
                <a:effectLst/>
                <a:latin typeface="source-serif-pro"/>
              </a:rPr>
              <a:t>- API Endpoints</a:t>
            </a:r>
            <a:endParaRPr lang="en-IN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/>
            <a:r>
              <a:rPr lang="en-IN" b="1" i="1" dirty="0">
                <a:solidFill>
                  <a:srgbClr val="242424"/>
                </a:solidFill>
                <a:effectLst/>
                <a:latin typeface="source-serif-pro"/>
              </a:rPr>
              <a:t>- Comments</a:t>
            </a:r>
            <a:endParaRPr lang="en-IN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/>
            <a:r>
              <a:rPr lang="en-IN" b="1" i="1" dirty="0">
                <a:solidFill>
                  <a:srgbClr val="242424"/>
                </a:solidFill>
                <a:effectLst/>
                <a:latin typeface="source-serif-pro"/>
              </a:rPr>
              <a:t>- Hidden functions</a:t>
            </a:r>
          </a:p>
          <a:p>
            <a:pPr algn="l"/>
            <a:endParaRPr lang="en-IN" b="1" i="1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/>
            <a:r>
              <a:rPr lang="en-IN" b="1" i="1" dirty="0">
                <a:solidFill>
                  <a:srgbClr val="242424"/>
                </a:solidFill>
                <a:effectLst/>
                <a:latin typeface="source-serif-pro"/>
              </a:rPr>
              <a:t>Impact: </a:t>
            </a:r>
            <a:endParaRPr lang="en-IN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56926-1CF3-814F-AE61-F7BDF1E055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11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1" i="1" dirty="0">
                <a:solidFill>
                  <a:srgbClr val="242424"/>
                </a:solidFill>
                <a:effectLst/>
                <a:latin typeface="source-serif-pro"/>
              </a:rPr>
              <a:t>File Analysis –</a:t>
            </a:r>
          </a:p>
          <a:p>
            <a:endParaRPr lang="en-IN" b="1" i="1" dirty="0">
              <a:solidFill>
                <a:srgbClr val="242424"/>
              </a:solidFill>
              <a:effectLst/>
              <a:latin typeface="source-serif-pro"/>
            </a:endParaRPr>
          </a:p>
          <a:p>
            <a:r>
              <a:rPr lang="en-IN" b="0" i="1" dirty="0">
                <a:solidFill>
                  <a:srgbClr val="242424"/>
                </a:solidFill>
                <a:effectLst/>
                <a:latin typeface="source-serif-pro"/>
              </a:rPr>
              <a:t>Applications usually store information in local files and the registry. Sensitive information that we might look for in a thick client </a:t>
            </a:r>
            <a:r>
              <a:rPr lang="en-IN" b="0" i="1" dirty="0" err="1">
                <a:solidFill>
                  <a:srgbClr val="242424"/>
                </a:solidFill>
                <a:effectLst/>
                <a:latin typeface="source-serif-pro"/>
              </a:rPr>
              <a:t>pentest</a:t>
            </a:r>
            <a:r>
              <a:rPr lang="en-IN" b="0" i="1" dirty="0">
                <a:solidFill>
                  <a:srgbClr val="242424"/>
                </a:solidFill>
                <a:effectLst/>
                <a:latin typeface="source-serif-pro"/>
              </a:rPr>
              <a:t> includes: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Usernames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Passwords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DB Connection Strings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API keys</a:t>
            </a:r>
          </a:p>
          <a:p>
            <a:pPr algn="l"/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Open and </a:t>
            </a:r>
            <a:r>
              <a:rPr lang="en-IN" b="0" i="0" dirty="0" err="1">
                <a:solidFill>
                  <a:srgbClr val="242424"/>
                </a:solidFill>
                <a:effectLst/>
                <a:latin typeface="source-serif-pro"/>
              </a:rPr>
              <a:t>Analyze</a:t>
            </a:r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 the log file(s), config file(s), .txt file(s) and other files present in the application folder for any sensitive data.</a:t>
            </a:r>
          </a:p>
          <a:p>
            <a:endParaRPr lang="en-IN" b="1" i="1" dirty="0">
              <a:solidFill>
                <a:srgbClr val="242424"/>
              </a:solidFill>
              <a:effectLst/>
              <a:latin typeface="source-serif-pro"/>
            </a:endParaRPr>
          </a:p>
          <a:p>
            <a:endParaRPr lang="en-IN" b="1" i="1" dirty="0">
              <a:solidFill>
                <a:srgbClr val="242424"/>
              </a:solidFill>
              <a:effectLst/>
              <a:latin typeface="source-serif-pro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56926-1CF3-814F-AE61-F7BDF1E055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066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1B470-5850-87FB-EA4D-44574865B1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CB848-5CB4-09D4-E12E-88768E685D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CEFDA-BF4F-18DA-8629-D1ACE7C21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A296E-8273-C442-B9BF-B84F7ED07D69}" type="datetimeFigureOut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DD96B-7C6D-1C4D-FE80-AA9995A61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642C5C-CAC3-927E-1F02-BC92A13D2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0DD6C-C427-B640-B784-D13F01A1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846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91FB4-421C-7F45-396C-31FCB5B9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EEE050-DCD8-E3FB-C27A-1B7B5897F7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92444-8AD2-FBF9-1C20-521F5A94E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A296E-8273-C442-B9BF-B84F7ED07D69}" type="datetimeFigureOut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88A6A-CB24-F308-E848-2315B3183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83EC7-4753-8B7B-079B-9637161EE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0DD6C-C427-B640-B784-D13F01A1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8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C02DA7-5281-34DC-4D1D-47B769C3AA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926B20-5B83-19E8-7A2B-789881F6BB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21919-FAEB-B553-D038-EB02418BF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A296E-8273-C442-B9BF-B84F7ED07D69}" type="datetimeFigureOut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7F0CD-CB8C-BE69-27CC-9DAF8474C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159E5-6C25-786E-F0A3-8101FA290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0DD6C-C427-B640-B784-D13F01A1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89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78D06-AA5E-4A03-C2CD-611344321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A2E4B-4123-8398-AA3A-B54BF28EC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C7019-0C4F-E008-6114-5D58E2CD2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A296E-8273-C442-B9BF-B84F7ED07D69}" type="datetimeFigureOut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7A63C-B730-40F9-DF6D-2FB1673E6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7F73E-E8CA-CA9A-6389-6E827F942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0DD6C-C427-B640-B784-D13F01A1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261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E4FB6-62F5-89EF-B2F5-D5F29A15D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B4ECA7-1850-585E-E081-273261A9B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F5635-45FC-B5DE-E2AA-D05C507E5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A296E-8273-C442-B9BF-B84F7ED07D69}" type="datetimeFigureOut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AB4DC-6E63-A0FC-90A2-649022B86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384E1-B40D-9A54-BB7D-DD3B82DA5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0DD6C-C427-B640-B784-D13F01A1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27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CC23E-EB5E-DA87-5926-AFCEC7111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78434-FF40-CB23-A7E5-BB20000B91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DBAD63-5721-837C-4251-32341A6865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D5414A-846D-C1E0-B1AB-9F0B3A7DF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A296E-8273-C442-B9BF-B84F7ED07D69}" type="datetimeFigureOut">
              <a:rPr lang="en-US" smtClean="0"/>
              <a:t>7/15/24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9518B3-AB08-50A7-13D6-5243F17A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984F52-591D-E6F0-EE97-88116B2DD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0DD6C-C427-B640-B784-D13F01A1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973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4DEFA-B3F5-A600-8FBD-456396FBA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09D74-09F3-B388-9A9D-6C2B23C13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8B8E9D-9F26-DF45-2E08-480CAA214F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F9844-AD0F-1DCD-7CF2-1BC5D1F502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D72933-4931-78A4-1EBE-DFE81AF22E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BA7B01-B821-0E86-C4CC-1D4FD82D6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A296E-8273-C442-B9BF-B84F7ED07D69}" type="datetimeFigureOut">
              <a:rPr lang="en-US" smtClean="0"/>
              <a:t>7/15/24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BB00CD-3E84-50D9-5620-4E34F4E2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2BB9D1-4BD3-E4BE-8B2A-D5FD58D48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0DD6C-C427-B640-B784-D13F01A1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114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D95F7-9024-DD3A-BB7A-A30580263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819673-50AE-AC2F-702F-59D24735B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A296E-8273-C442-B9BF-B84F7ED07D69}" type="datetimeFigureOut">
              <a:rPr lang="en-US" smtClean="0"/>
              <a:t>7/15/24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6F9DD6-1A26-1AAC-BA4C-A9E887125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A34C80-C96E-7079-CC0F-93C8F0AED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0DD6C-C427-B640-B784-D13F01A1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41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409BB8-9331-5D5B-D7FD-1C644F60A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A296E-8273-C442-B9BF-B84F7ED07D69}" type="datetimeFigureOut">
              <a:rPr lang="en-US" smtClean="0"/>
              <a:t>7/15/24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79BCC5-F159-F2AB-9B28-434155BCB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D2FAD-EBEB-C713-E166-E14B35192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0DD6C-C427-B640-B784-D13F01A1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768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89DF6-137C-322D-2CD0-D0917E6AA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B5D3C-C5C1-052E-2AC3-EB2D7EA81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65651F-FB1C-D99C-323B-2C1C378DA3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27EC62-BE48-A3C4-DE5C-192BF6792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A296E-8273-C442-B9BF-B84F7ED07D69}" type="datetimeFigureOut">
              <a:rPr lang="en-US" smtClean="0"/>
              <a:t>7/15/24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4F7C89-F206-6B7B-251F-1B4C53F67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47B41-1918-FBF1-2E0B-65184696F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0DD6C-C427-B640-B784-D13F01A1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79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1E31D-74DB-8320-45D7-A73C66DB7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A8F707-3CB0-D268-92A2-4636D041AC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0E287-260C-6DD1-25F0-4BFB4D1891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C67CD4-B33E-D702-B719-DF9974BA8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A296E-8273-C442-B9BF-B84F7ED07D69}" type="datetimeFigureOut">
              <a:rPr lang="en-US" smtClean="0"/>
              <a:t>7/15/24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CABD1D-55DC-97BF-5DC9-09177A46C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32417A-E6A9-C6E9-2E14-25ACDBE3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0DD6C-C427-B640-B784-D13F01A1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410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58991E-4EB5-1B57-AD0A-BB22C03DA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32870-898C-C6EB-76E3-41577350B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D5087-DE40-58C9-7292-2386F8D55B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CA296E-8273-C442-B9BF-B84F7ED07D69}" type="datetimeFigureOut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94A03-2C0A-DFA6-3263-21CC3BAE0A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75DE6-C8CC-A810-964D-29A82B6587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0DD6C-C427-B640-B784-D13F01A18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968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atherosec.medium.com/is-your-executable-vulnerable-to-dll-hijacking-8c31cb3f31e1" TargetMode="External"/><Relationship Id="rId3" Type="http://schemas.openxmlformats.org/officeDocument/2006/relationships/hyperlink" Target="https://www.hackingarticles.in/thick-client-pentest-lab-setup-dvta-2/" TargetMode="External"/><Relationship Id="rId7" Type="http://schemas.openxmlformats.org/officeDocument/2006/relationships/hyperlink" Target="https://medium.com/techzap/dll-hijacking-part-1-basics-b6dfb8260cf1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balt.io/blog/attacking-windows-applications-pt.-2" TargetMode="External"/><Relationship Id="rId5" Type="http://schemas.openxmlformats.org/officeDocument/2006/relationships/hyperlink" Target="https://www.cobalt.io/blog/attacking-windows-applications-part-1" TargetMode="External"/><Relationship Id="rId4" Type="http://schemas.openxmlformats.org/officeDocument/2006/relationships/hyperlink" Target="https://www.hackingarticles.in/thick-client-pentest-lab-setup-dvta-part-2/" TargetMode="External"/><Relationship Id="rId9" Type="http://schemas.openxmlformats.org/officeDocument/2006/relationships/hyperlink" Target="https://payatu.com/blog/thick-client-penetration-testing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86E8A-94CF-771B-2BB4-301D1AC9D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rgbClr val="1E4E79"/>
                </a:solidFill>
                <a:latin typeface="Calibri" panose="020F0502020204030204" pitchFamily="34" charset="0"/>
              </a:rPr>
              <a:t>Thick Client Pentest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FBFED-DEB5-65E0-1284-2F6BCBA12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425" y="5975350"/>
            <a:ext cx="10515600" cy="5175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PS C:\&gt; </a:t>
            </a:r>
            <a:r>
              <a:rPr lang="en-US" sz="3200" dirty="0" err="1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whoami</a:t>
            </a:r>
            <a:r>
              <a:rPr lang="en-US" sz="3200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3200" dirty="0">
                <a:effectLst/>
                <a:latin typeface="Calibri" panose="020F0502020204030204" pitchFamily="34" charset="0"/>
              </a:rPr>
              <a:t>Aman Sinha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74059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67B02B-6158-917C-60E5-3F624E2C8D03}"/>
              </a:ext>
            </a:extLst>
          </p:cNvPr>
          <p:cNvSpPr txBox="1"/>
          <p:nvPr/>
        </p:nvSpPr>
        <p:spPr>
          <a:xfrm>
            <a:off x="1528763" y="1757590"/>
            <a:ext cx="23022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i="1" dirty="0">
                <a:solidFill>
                  <a:srgbClr val="242424"/>
                </a:solidFill>
                <a:effectLst/>
              </a:rPr>
              <a:t>Registry Monitoring</a:t>
            </a: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5993E4-5B7A-3C1B-FA6C-24C4E6032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862" y="1291708"/>
            <a:ext cx="5579350" cy="49868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9B2C1A-6668-8C1B-3378-F0162C18A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26" y="1614500"/>
            <a:ext cx="802224" cy="802224"/>
          </a:xfrm>
          <a:prstGeom prst="rect">
            <a:avLst/>
          </a:prstGeom>
        </p:spPr>
      </p:pic>
      <p:sp>
        <p:nvSpPr>
          <p:cNvPr id="16" name="Pentagon 5">
            <a:extLst>
              <a:ext uri="{FF2B5EF4-FFF2-40B4-BE49-F238E27FC236}">
                <a16:creationId xmlns:a16="http://schemas.microsoft.com/office/drawing/2014/main" id="{A258E4ED-63A0-EEBD-9B4C-98C12E1C6787}"/>
              </a:ext>
            </a:extLst>
          </p:cNvPr>
          <p:cNvSpPr/>
          <p:nvPr/>
        </p:nvSpPr>
        <p:spPr>
          <a:xfrm>
            <a:off x="335594" y="284646"/>
            <a:ext cx="2792185" cy="657214"/>
          </a:xfrm>
          <a:prstGeom prst="homePlate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7" name="Pentagon 15">
            <a:extLst>
              <a:ext uri="{FF2B5EF4-FFF2-40B4-BE49-F238E27FC236}">
                <a16:creationId xmlns:a16="http://schemas.microsoft.com/office/drawing/2014/main" id="{2DCA446B-43FB-3DF6-89E8-8611CDBC839C}"/>
              </a:ext>
            </a:extLst>
          </p:cNvPr>
          <p:cNvSpPr/>
          <p:nvPr/>
        </p:nvSpPr>
        <p:spPr>
          <a:xfrm>
            <a:off x="6234915" y="286536"/>
            <a:ext cx="2714181" cy="653756"/>
          </a:xfrm>
          <a:prstGeom prst="homePlate">
            <a:avLst/>
          </a:prstGeom>
          <a:solidFill>
            <a:srgbClr val="437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F34622-2F7D-B6BC-4EFF-A6C4C76606CE}"/>
              </a:ext>
            </a:extLst>
          </p:cNvPr>
          <p:cNvSpPr txBox="1"/>
          <p:nvPr/>
        </p:nvSpPr>
        <p:spPr>
          <a:xfrm>
            <a:off x="9237173" y="339898"/>
            <a:ext cx="2421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000" b="1" i="1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Server Side Analysis</a:t>
            </a:r>
            <a:endParaRPr lang="en-US" sz="20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C4AA5E-87A2-4D83-4550-E2162EAF79D6}"/>
              </a:ext>
            </a:extLst>
          </p:cNvPr>
          <p:cNvSpPr txBox="1"/>
          <p:nvPr/>
        </p:nvSpPr>
        <p:spPr>
          <a:xfrm>
            <a:off x="3339641" y="386065"/>
            <a:ext cx="2642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b="1" i="1" dirty="0">
                <a:solidFill>
                  <a:schemeClr val="bg1"/>
                </a:solidFill>
                <a:latin typeface="Calibri" panose="020F0502020204030204" pitchFamily="34" charset="0"/>
              </a:rPr>
              <a:t>Network/Traffic Analysis</a:t>
            </a:r>
            <a:endParaRPr lang="en-US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17B947-8848-1202-CF3F-A2DF21679E52}"/>
              </a:ext>
            </a:extLst>
          </p:cNvPr>
          <p:cNvSpPr txBox="1"/>
          <p:nvPr/>
        </p:nvSpPr>
        <p:spPr>
          <a:xfrm>
            <a:off x="351324" y="339898"/>
            <a:ext cx="2714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000" b="1" i="1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</a:rPr>
              <a:t>Information Gathering</a:t>
            </a:r>
            <a:endParaRPr lang="en-US" sz="2000" b="1" dirty="0">
              <a:solidFill>
                <a:schemeClr val="bg1">
                  <a:lumMod val="8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21" name="Pentagon 15">
            <a:extLst>
              <a:ext uri="{FF2B5EF4-FFF2-40B4-BE49-F238E27FC236}">
                <a16:creationId xmlns:a16="http://schemas.microsoft.com/office/drawing/2014/main" id="{2D2320BF-52CF-8762-390E-6553B458D90B}"/>
              </a:ext>
            </a:extLst>
          </p:cNvPr>
          <p:cNvSpPr/>
          <p:nvPr/>
        </p:nvSpPr>
        <p:spPr>
          <a:xfrm>
            <a:off x="3214188" y="284646"/>
            <a:ext cx="2885532" cy="653756"/>
          </a:xfrm>
          <a:prstGeom prst="homePlate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B40BC1-DE5C-A2B1-6A84-99CE8B28E579}"/>
              </a:ext>
            </a:extLst>
          </p:cNvPr>
          <p:cNvSpPr txBox="1"/>
          <p:nvPr/>
        </p:nvSpPr>
        <p:spPr>
          <a:xfrm>
            <a:off x="3158975" y="339898"/>
            <a:ext cx="2944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000" b="1" i="1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</a:rPr>
              <a:t>Network/Traffic Analysis</a:t>
            </a:r>
            <a:endParaRPr lang="en-US" sz="2000" b="1" dirty="0">
              <a:solidFill>
                <a:schemeClr val="bg1">
                  <a:lumMod val="8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23" name="Pentagon 15">
            <a:extLst>
              <a:ext uri="{FF2B5EF4-FFF2-40B4-BE49-F238E27FC236}">
                <a16:creationId xmlns:a16="http://schemas.microsoft.com/office/drawing/2014/main" id="{E6E7AD8D-D406-A599-FE9B-83DD99730868}"/>
              </a:ext>
            </a:extLst>
          </p:cNvPr>
          <p:cNvSpPr/>
          <p:nvPr/>
        </p:nvSpPr>
        <p:spPr>
          <a:xfrm>
            <a:off x="9109498" y="284646"/>
            <a:ext cx="2714181" cy="653756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870974-18DD-104A-66D3-670404840B6A}"/>
              </a:ext>
            </a:extLst>
          </p:cNvPr>
          <p:cNvSpPr txBox="1"/>
          <p:nvPr/>
        </p:nvSpPr>
        <p:spPr>
          <a:xfrm>
            <a:off x="6329817" y="364174"/>
            <a:ext cx="2944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000" b="1" i="1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Client Side Analysis</a:t>
            </a:r>
            <a:endParaRPr lang="en-US" sz="20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DABCE8-F8BB-FEA8-1878-8EA32AD0E234}"/>
              </a:ext>
            </a:extLst>
          </p:cNvPr>
          <p:cNvSpPr txBox="1"/>
          <p:nvPr/>
        </p:nvSpPr>
        <p:spPr>
          <a:xfrm>
            <a:off x="9043998" y="364039"/>
            <a:ext cx="2944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Server Side Analysis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8FA285-1280-241D-8F76-F40DEB9AA7CF}"/>
              </a:ext>
            </a:extLst>
          </p:cNvPr>
          <p:cNvSpPr txBox="1"/>
          <p:nvPr/>
        </p:nvSpPr>
        <p:spPr>
          <a:xfrm>
            <a:off x="351324" y="2575191"/>
            <a:ext cx="516254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Some of the common types of sensitive data include:</a:t>
            </a:r>
          </a:p>
          <a:p>
            <a:endParaRPr lang="en-IN" dirty="0"/>
          </a:p>
          <a:p>
            <a:r>
              <a:rPr lang="en-IN" dirty="0"/>
              <a:t>1. User Credentials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Usernames and Passwords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API Keys and Tokens</a:t>
            </a:r>
          </a:p>
          <a:p>
            <a:r>
              <a:rPr lang="en-IN" dirty="0"/>
              <a:t>2. Configuration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Encryption Keys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Database Connection Strings </a:t>
            </a:r>
          </a:p>
          <a:p>
            <a:r>
              <a:rPr lang="en-IN" dirty="0"/>
              <a:t>3. Personal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User Profiles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Preferences and Settings</a:t>
            </a:r>
          </a:p>
          <a:p>
            <a:r>
              <a:rPr lang="en-IN" dirty="0"/>
              <a:t>4. Licensing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Product Keys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Usage Data</a:t>
            </a:r>
          </a:p>
        </p:txBody>
      </p:sp>
    </p:spTree>
    <p:extLst>
      <p:ext uri="{BB962C8B-B14F-4D97-AF65-F5344CB8AC3E}">
        <p14:creationId xmlns:p14="http://schemas.microsoft.com/office/powerpoint/2010/main" val="2968569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7F37B-4BB3-784F-C992-F29FC81AE673}"/>
              </a:ext>
            </a:extLst>
          </p:cNvPr>
          <p:cNvSpPr txBox="1"/>
          <p:nvPr/>
        </p:nvSpPr>
        <p:spPr>
          <a:xfrm>
            <a:off x="1321140" y="171564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i="1" dirty="0">
                <a:solidFill>
                  <a:srgbClr val="242424"/>
                </a:solidFill>
                <a:effectLst/>
              </a:rPr>
              <a:t>Memory Analysis</a:t>
            </a: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81AF9D-0083-204A-3A50-C1A49E0AE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587" y="1690688"/>
            <a:ext cx="5797550" cy="31956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CD8E65-7C4C-BAEC-6809-390724B99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24" y="1514067"/>
            <a:ext cx="803275" cy="803275"/>
          </a:xfrm>
          <a:prstGeom prst="rect">
            <a:avLst/>
          </a:prstGeom>
        </p:spPr>
      </p:pic>
      <p:sp>
        <p:nvSpPr>
          <p:cNvPr id="16" name="Pentagon 5">
            <a:extLst>
              <a:ext uri="{FF2B5EF4-FFF2-40B4-BE49-F238E27FC236}">
                <a16:creationId xmlns:a16="http://schemas.microsoft.com/office/drawing/2014/main" id="{72FFF448-4E66-6C91-58FC-E6797544BF08}"/>
              </a:ext>
            </a:extLst>
          </p:cNvPr>
          <p:cNvSpPr/>
          <p:nvPr/>
        </p:nvSpPr>
        <p:spPr>
          <a:xfrm>
            <a:off x="335594" y="284646"/>
            <a:ext cx="2792185" cy="657214"/>
          </a:xfrm>
          <a:prstGeom prst="homePlate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7" name="Pentagon 15">
            <a:extLst>
              <a:ext uri="{FF2B5EF4-FFF2-40B4-BE49-F238E27FC236}">
                <a16:creationId xmlns:a16="http://schemas.microsoft.com/office/drawing/2014/main" id="{BF62B00C-D0A2-65D3-8A58-A9DB2AC65B2A}"/>
              </a:ext>
            </a:extLst>
          </p:cNvPr>
          <p:cNvSpPr/>
          <p:nvPr/>
        </p:nvSpPr>
        <p:spPr>
          <a:xfrm>
            <a:off x="6234915" y="286536"/>
            <a:ext cx="2714181" cy="653756"/>
          </a:xfrm>
          <a:prstGeom prst="homePlate">
            <a:avLst/>
          </a:prstGeom>
          <a:solidFill>
            <a:srgbClr val="437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9DD931-8B35-102A-A593-B7890F07E39E}"/>
              </a:ext>
            </a:extLst>
          </p:cNvPr>
          <p:cNvSpPr txBox="1"/>
          <p:nvPr/>
        </p:nvSpPr>
        <p:spPr>
          <a:xfrm>
            <a:off x="9237173" y="339898"/>
            <a:ext cx="2421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000" b="1" i="1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Server Side Analysis</a:t>
            </a:r>
            <a:endParaRPr lang="en-US" sz="20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5134A3-13C3-F0D4-03FE-88EBA3156703}"/>
              </a:ext>
            </a:extLst>
          </p:cNvPr>
          <p:cNvSpPr txBox="1"/>
          <p:nvPr/>
        </p:nvSpPr>
        <p:spPr>
          <a:xfrm>
            <a:off x="3339641" y="386065"/>
            <a:ext cx="2642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b="1" i="1" dirty="0">
                <a:solidFill>
                  <a:schemeClr val="bg1"/>
                </a:solidFill>
                <a:latin typeface="Calibri" panose="020F0502020204030204" pitchFamily="34" charset="0"/>
              </a:rPr>
              <a:t>Network/Traffic Analysis</a:t>
            </a:r>
            <a:endParaRPr lang="en-US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FBA67B-CBA5-0108-69DE-C395FFE6718B}"/>
              </a:ext>
            </a:extLst>
          </p:cNvPr>
          <p:cNvSpPr txBox="1"/>
          <p:nvPr/>
        </p:nvSpPr>
        <p:spPr>
          <a:xfrm>
            <a:off x="351324" y="339898"/>
            <a:ext cx="2714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000" b="1" i="1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</a:rPr>
              <a:t>Information Gathering</a:t>
            </a:r>
            <a:endParaRPr lang="en-US" sz="2000" b="1" dirty="0">
              <a:solidFill>
                <a:schemeClr val="bg1">
                  <a:lumMod val="8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21" name="Pentagon 15">
            <a:extLst>
              <a:ext uri="{FF2B5EF4-FFF2-40B4-BE49-F238E27FC236}">
                <a16:creationId xmlns:a16="http://schemas.microsoft.com/office/drawing/2014/main" id="{3F89226F-9315-24E8-AF2D-4572ED1C4E7A}"/>
              </a:ext>
            </a:extLst>
          </p:cNvPr>
          <p:cNvSpPr/>
          <p:nvPr/>
        </p:nvSpPr>
        <p:spPr>
          <a:xfrm>
            <a:off x="3214188" y="284646"/>
            <a:ext cx="2885532" cy="653756"/>
          </a:xfrm>
          <a:prstGeom prst="homePlate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C694FA-FA01-4F5D-956D-69DFE035F669}"/>
              </a:ext>
            </a:extLst>
          </p:cNvPr>
          <p:cNvSpPr txBox="1"/>
          <p:nvPr/>
        </p:nvSpPr>
        <p:spPr>
          <a:xfrm>
            <a:off x="3158975" y="339898"/>
            <a:ext cx="2944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000" b="1" i="1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</a:rPr>
              <a:t>Network/Traffic Analysis</a:t>
            </a:r>
            <a:endParaRPr lang="en-US" sz="2000" b="1" dirty="0">
              <a:solidFill>
                <a:schemeClr val="bg1">
                  <a:lumMod val="8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23" name="Pentagon 15">
            <a:extLst>
              <a:ext uri="{FF2B5EF4-FFF2-40B4-BE49-F238E27FC236}">
                <a16:creationId xmlns:a16="http://schemas.microsoft.com/office/drawing/2014/main" id="{6AA462BF-7229-EAC3-EE3A-B88F08893D65}"/>
              </a:ext>
            </a:extLst>
          </p:cNvPr>
          <p:cNvSpPr/>
          <p:nvPr/>
        </p:nvSpPr>
        <p:spPr>
          <a:xfrm>
            <a:off x="9109498" y="284646"/>
            <a:ext cx="2714181" cy="653756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DA3B15-D911-2BF7-89BB-3F8C626FD6F9}"/>
              </a:ext>
            </a:extLst>
          </p:cNvPr>
          <p:cNvSpPr txBox="1"/>
          <p:nvPr/>
        </p:nvSpPr>
        <p:spPr>
          <a:xfrm>
            <a:off x="6329817" y="364174"/>
            <a:ext cx="2944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000" b="1" i="1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Client Side Analysis</a:t>
            </a:r>
            <a:endParaRPr lang="en-US" sz="20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DA2EDD-1A97-D5C4-8598-C6DAC7D344BB}"/>
              </a:ext>
            </a:extLst>
          </p:cNvPr>
          <p:cNvSpPr txBox="1"/>
          <p:nvPr/>
        </p:nvSpPr>
        <p:spPr>
          <a:xfrm>
            <a:off x="9043998" y="364039"/>
            <a:ext cx="2944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Server Side Analysis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1E915F-3C48-77A9-3A3A-93A9486B0396}"/>
              </a:ext>
            </a:extLst>
          </p:cNvPr>
          <p:cNvSpPr txBox="1"/>
          <p:nvPr/>
        </p:nvSpPr>
        <p:spPr>
          <a:xfrm>
            <a:off x="500063" y="2628900"/>
            <a:ext cx="507722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Here are some types of sensitive data that might be </a:t>
            </a:r>
            <a:br>
              <a:rPr lang="en-IN" dirty="0"/>
            </a:br>
            <a:r>
              <a:rPr lang="en-IN" dirty="0"/>
              <a:t>found in such a dump file:</a:t>
            </a:r>
          </a:p>
          <a:p>
            <a:br>
              <a:rPr lang="en-IN" dirty="0"/>
            </a:br>
            <a:r>
              <a:rPr lang="en-IN" dirty="0"/>
              <a:t>1. User Credentials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Usernames and Passwords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Session Tokens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API Keys</a:t>
            </a:r>
          </a:p>
          <a:p>
            <a:r>
              <a:rPr lang="en-IN" dirty="0"/>
              <a:t>2. Database credentials</a:t>
            </a:r>
          </a:p>
          <a:p>
            <a:r>
              <a:rPr lang="en-IN" dirty="0"/>
              <a:t>3. Personal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User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Sensitive Documents</a:t>
            </a:r>
          </a:p>
          <a:p>
            <a:r>
              <a:rPr lang="en-IN" dirty="0"/>
              <a:t>4. Application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In-Process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Cache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09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259EE70-7675-E251-F5C2-AAC11BFCA7E3}"/>
              </a:ext>
            </a:extLst>
          </p:cNvPr>
          <p:cNvSpPr txBox="1"/>
          <p:nvPr/>
        </p:nvSpPr>
        <p:spPr>
          <a:xfrm>
            <a:off x="227013" y="1334194"/>
            <a:ext cx="5160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Reverse Engineering and Modifying the Application:</a:t>
            </a:r>
            <a:endParaRPr lang="en-GB" b="1" dirty="0">
              <a:solidFill>
                <a:srgbClr val="242424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04DDCA-88AF-79F8-1FE7-C63BF72ED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709" y="1424092"/>
            <a:ext cx="3519179" cy="23066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08E9BC-C1EC-DB1C-394F-3183D73F16C9}"/>
              </a:ext>
            </a:extLst>
          </p:cNvPr>
          <p:cNvSpPr txBox="1"/>
          <p:nvPr/>
        </p:nvSpPr>
        <p:spPr>
          <a:xfrm>
            <a:off x="1337839" y="2245398"/>
            <a:ext cx="1170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Code level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E1ABB3-8711-E71E-AD65-835F3485F56F}"/>
              </a:ext>
            </a:extLst>
          </p:cNvPr>
          <p:cNvSpPr txBox="1"/>
          <p:nvPr/>
        </p:nvSpPr>
        <p:spPr>
          <a:xfrm>
            <a:off x="4145490" y="2287071"/>
            <a:ext cx="1641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Assembly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A44CA4-5319-F450-66B6-AE727F789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24" y="2095860"/>
            <a:ext cx="863600" cy="863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3C89FD-535C-1C08-DD88-EF7C5B78A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8975" y="2113756"/>
            <a:ext cx="715962" cy="715962"/>
          </a:xfrm>
          <a:prstGeom prst="rect">
            <a:avLst/>
          </a:prstGeom>
        </p:spPr>
      </p:pic>
      <p:sp>
        <p:nvSpPr>
          <p:cNvPr id="20" name="Pentagon 5">
            <a:extLst>
              <a:ext uri="{FF2B5EF4-FFF2-40B4-BE49-F238E27FC236}">
                <a16:creationId xmlns:a16="http://schemas.microsoft.com/office/drawing/2014/main" id="{A888F4BF-07D6-2B03-E211-16E3A05824BE}"/>
              </a:ext>
            </a:extLst>
          </p:cNvPr>
          <p:cNvSpPr/>
          <p:nvPr/>
        </p:nvSpPr>
        <p:spPr>
          <a:xfrm>
            <a:off x="335594" y="284646"/>
            <a:ext cx="2792185" cy="657214"/>
          </a:xfrm>
          <a:prstGeom prst="homePlate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1" name="Pentagon 15">
            <a:extLst>
              <a:ext uri="{FF2B5EF4-FFF2-40B4-BE49-F238E27FC236}">
                <a16:creationId xmlns:a16="http://schemas.microsoft.com/office/drawing/2014/main" id="{3784ED93-AA30-0737-D3D4-56A292D4605B}"/>
              </a:ext>
            </a:extLst>
          </p:cNvPr>
          <p:cNvSpPr/>
          <p:nvPr/>
        </p:nvSpPr>
        <p:spPr>
          <a:xfrm>
            <a:off x="6234915" y="286536"/>
            <a:ext cx="2714181" cy="653756"/>
          </a:xfrm>
          <a:prstGeom prst="homePlate">
            <a:avLst/>
          </a:prstGeom>
          <a:solidFill>
            <a:srgbClr val="437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66F5EA-AAC7-C504-E72B-5C2EBA8BC6FB}"/>
              </a:ext>
            </a:extLst>
          </p:cNvPr>
          <p:cNvSpPr txBox="1"/>
          <p:nvPr/>
        </p:nvSpPr>
        <p:spPr>
          <a:xfrm>
            <a:off x="9237173" y="339898"/>
            <a:ext cx="2421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000" b="1" i="1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Server Side Analysis</a:t>
            </a:r>
            <a:endParaRPr lang="en-US" sz="20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D0EA53-5DCD-71C9-BC22-BBEDF74EBB9B}"/>
              </a:ext>
            </a:extLst>
          </p:cNvPr>
          <p:cNvSpPr txBox="1"/>
          <p:nvPr/>
        </p:nvSpPr>
        <p:spPr>
          <a:xfrm>
            <a:off x="3339641" y="386065"/>
            <a:ext cx="2642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b="1" i="1" dirty="0">
                <a:solidFill>
                  <a:schemeClr val="bg1"/>
                </a:solidFill>
                <a:latin typeface="Calibri" panose="020F0502020204030204" pitchFamily="34" charset="0"/>
              </a:rPr>
              <a:t>Network/Traffic Analysis</a:t>
            </a:r>
            <a:endParaRPr lang="en-US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D08668-2FE7-64E9-F0CE-A1C5EDF1E265}"/>
              </a:ext>
            </a:extLst>
          </p:cNvPr>
          <p:cNvSpPr txBox="1"/>
          <p:nvPr/>
        </p:nvSpPr>
        <p:spPr>
          <a:xfrm>
            <a:off x="351324" y="339898"/>
            <a:ext cx="2714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000" b="1" i="1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</a:rPr>
              <a:t>Information Gathering</a:t>
            </a:r>
            <a:endParaRPr lang="en-US" sz="2000" b="1" dirty="0">
              <a:solidFill>
                <a:schemeClr val="bg1">
                  <a:lumMod val="8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25" name="Pentagon 15">
            <a:extLst>
              <a:ext uri="{FF2B5EF4-FFF2-40B4-BE49-F238E27FC236}">
                <a16:creationId xmlns:a16="http://schemas.microsoft.com/office/drawing/2014/main" id="{752D5348-0E59-1B32-EAA5-EB7EF5D399BC}"/>
              </a:ext>
            </a:extLst>
          </p:cNvPr>
          <p:cNvSpPr/>
          <p:nvPr/>
        </p:nvSpPr>
        <p:spPr>
          <a:xfrm>
            <a:off x="3214188" y="284646"/>
            <a:ext cx="2885532" cy="653756"/>
          </a:xfrm>
          <a:prstGeom prst="homePlate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CF5528-CC58-A0B7-36E0-0F94B86EEBE2}"/>
              </a:ext>
            </a:extLst>
          </p:cNvPr>
          <p:cNvSpPr txBox="1"/>
          <p:nvPr/>
        </p:nvSpPr>
        <p:spPr>
          <a:xfrm>
            <a:off x="3158975" y="339898"/>
            <a:ext cx="2944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000" b="1" i="1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</a:rPr>
              <a:t>Network/Traffic Analysis</a:t>
            </a:r>
            <a:endParaRPr lang="en-US" sz="2000" b="1" dirty="0">
              <a:solidFill>
                <a:schemeClr val="bg1">
                  <a:lumMod val="8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27" name="Pentagon 15">
            <a:extLst>
              <a:ext uri="{FF2B5EF4-FFF2-40B4-BE49-F238E27FC236}">
                <a16:creationId xmlns:a16="http://schemas.microsoft.com/office/drawing/2014/main" id="{81AAED98-EC60-6518-AE75-56B0672D7AE0}"/>
              </a:ext>
            </a:extLst>
          </p:cNvPr>
          <p:cNvSpPr/>
          <p:nvPr/>
        </p:nvSpPr>
        <p:spPr>
          <a:xfrm>
            <a:off x="9109498" y="284646"/>
            <a:ext cx="2714181" cy="653756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6A162E-00F3-4D3D-610F-DB56BB8D54E6}"/>
              </a:ext>
            </a:extLst>
          </p:cNvPr>
          <p:cNvSpPr txBox="1"/>
          <p:nvPr/>
        </p:nvSpPr>
        <p:spPr>
          <a:xfrm>
            <a:off x="6329817" y="364174"/>
            <a:ext cx="2944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000" b="1" i="1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Client Side Analysis</a:t>
            </a:r>
            <a:endParaRPr lang="en-US" sz="20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AF8BCB-CCD9-4476-4DAA-3885B5A42CBD}"/>
              </a:ext>
            </a:extLst>
          </p:cNvPr>
          <p:cNvSpPr txBox="1"/>
          <p:nvPr/>
        </p:nvSpPr>
        <p:spPr>
          <a:xfrm>
            <a:off x="9206856" y="382688"/>
            <a:ext cx="2944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Server Side Analysis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68B76E5-593E-1316-2271-93DF22295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1935" y="4175716"/>
            <a:ext cx="3758446" cy="251638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99F1E8B-7B94-4ECB-C062-885DFEA22F43}"/>
              </a:ext>
            </a:extLst>
          </p:cNvPr>
          <p:cNvSpPr txBox="1"/>
          <p:nvPr/>
        </p:nvSpPr>
        <p:spPr>
          <a:xfrm>
            <a:off x="227013" y="3369690"/>
            <a:ext cx="536012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Here are some examples of what attackers can achieve </a:t>
            </a:r>
            <a:br>
              <a:rPr lang="en-IN" dirty="0"/>
            </a:br>
            <a:r>
              <a:rPr lang="en-IN" dirty="0"/>
              <a:t>through these methods:</a:t>
            </a:r>
            <a:br>
              <a:rPr lang="en-IN" dirty="0"/>
            </a:br>
            <a:endParaRPr lang="en-IN" dirty="0"/>
          </a:p>
          <a:p>
            <a:r>
              <a:rPr lang="en-IN" dirty="0"/>
              <a:t>1. Bypassing Authentication and Authorization</a:t>
            </a:r>
          </a:p>
          <a:p>
            <a:r>
              <a:rPr lang="en-IN" dirty="0"/>
              <a:t>2. Extracting Sensitive Information</a:t>
            </a:r>
          </a:p>
          <a:p>
            <a:r>
              <a:rPr lang="en-IN" dirty="0"/>
              <a:t>3. Manipulating Application Logic</a:t>
            </a:r>
          </a:p>
          <a:p>
            <a:r>
              <a:rPr lang="en-IN" dirty="0"/>
              <a:t>4. Injecting Malicious Code</a:t>
            </a:r>
          </a:p>
          <a:p>
            <a:r>
              <a:rPr lang="en-IN" dirty="0"/>
              <a:t>5. Disabling Security Features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807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735F42-537A-E3D7-873D-260C7DD70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634" y="1153950"/>
            <a:ext cx="4145554" cy="22131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AD8099-A236-3E48-E555-4B2169FF7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417" y="4027488"/>
            <a:ext cx="4332506" cy="22844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105064-4F44-30B6-077E-A63A5B031E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2858" y="4027488"/>
            <a:ext cx="4145554" cy="2284412"/>
          </a:xfrm>
          <a:prstGeom prst="rect">
            <a:avLst/>
          </a:prstGeom>
        </p:spPr>
      </p:pic>
      <p:sp>
        <p:nvSpPr>
          <p:cNvPr id="16" name="Pentagon 5">
            <a:extLst>
              <a:ext uri="{FF2B5EF4-FFF2-40B4-BE49-F238E27FC236}">
                <a16:creationId xmlns:a16="http://schemas.microsoft.com/office/drawing/2014/main" id="{C1216229-E9A7-6AAF-7E64-54D9B6BF7476}"/>
              </a:ext>
            </a:extLst>
          </p:cNvPr>
          <p:cNvSpPr/>
          <p:nvPr/>
        </p:nvSpPr>
        <p:spPr>
          <a:xfrm>
            <a:off x="335594" y="284646"/>
            <a:ext cx="2792185" cy="657214"/>
          </a:xfrm>
          <a:prstGeom prst="homePlate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7" name="Pentagon 15">
            <a:extLst>
              <a:ext uri="{FF2B5EF4-FFF2-40B4-BE49-F238E27FC236}">
                <a16:creationId xmlns:a16="http://schemas.microsoft.com/office/drawing/2014/main" id="{FB9F8722-7728-9F97-77EC-07D2DF9EBBA5}"/>
              </a:ext>
            </a:extLst>
          </p:cNvPr>
          <p:cNvSpPr/>
          <p:nvPr/>
        </p:nvSpPr>
        <p:spPr>
          <a:xfrm>
            <a:off x="6234915" y="286536"/>
            <a:ext cx="2714181" cy="653756"/>
          </a:xfrm>
          <a:prstGeom prst="homePlate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D876E6-9E4E-01E3-CBAB-CAA383705844}"/>
              </a:ext>
            </a:extLst>
          </p:cNvPr>
          <p:cNvSpPr txBox="1"/>
          <p:nvPr/>
        </p:nvSpPr>
        <p:spPr>
          <a:xfrm>
            <a:off x="9237173" y="339898"/>
            <a:ext cx="2421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000" b="1" i="1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Server Side Analysis</a:t>
            </a:r>
            <a:endParaRPr lang="en-US" sz="20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E3586F-B056-EE8B-A544-E49457F3BBE2}"/>
              </a:ext>
            </a:extLst>
          </p:cNvPr>
          <p:cNvSpPr txBox="1"/>
          <p:nvPr/>
        </p:nvSpPr>
        <p:spPr>
          <a:xfrm>
            <a:off x="3339641" y="386065"/>
            <a:ext cx="2642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b="1" i="1" dirty="0">
                <a:solidFill>
                  <a:schemeClr val="bg1"/>
                </a:solidFill>
                <a:latin typeface="Calibri" panose="020F0502020204030204" pitchFamily="34" charset="0"/>
              </a:rPr>
              <a:t>Network/Traffic Analysis</a:t>
            </a:r>
            <a:endParaRPr lang="en-US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1AD76B-1CA5-D3DE-81B6-EAB8C869C6EF}"/>
              </a:ext>
            </a:extLst>
          </p:cNvPr>
          <p:cNvSpPr txBox="1"/>
          <p:nvPr/>
        </p:nvSpPr>
        <p:spPr>
          <a:xfrm>
            <a:off x="351324" y="339898"/>
            <a:ext cx="2714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000" b="1" i="1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</a:rPr>
              <a:t>Information Gathering</a:t>
            </a:r>
            <a:endParaRPr lang="en-US" sz="2000" b="1" dirty="0">
              <a:solidFill>
                <a:schemeClr val="bg1">
                  <a:lumMod val="8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21" name="Pentagon 15">
            <a:extLst>
              <a:ext uri="{FF2B5EF4-FFF2-40B4-BE49-F238E27FC236}">
                <a16:creationId xmlns:a16="http://schemas.microsoft.com/office/drawing/2014/main" id="{3DE0C21E-633C-6FA1-3133-1CD2184A3EC9}"/>
              </a:ext>
            </a:extLst>
          </p:cNvPr>
          <p:cNvSpPr/>
          <p:nvPr/>
        </p:nvSpPr>
        <p:spPr>
          <a:xfrm>
            <a:off x="3214188" y="284646"/>
            <a:ext cx="2885532" cy="653756"/>
          </a:xfrm>
          <a:prstGeom prst="homePlate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2837FD-2A43-D101-EAC9-6E07BF8698B9}"/>
              </a:ext>
            </a:extLst>
          </p:cNvPr>
          <p:cNvSpPr txBox="1"/>
          <p:nvPr/>
        </p:nvSpPr>
        <p:spPr>
          <a:xfrm>
            <a:off x="3158975" y="339898"/>
            <a:ext cx="2944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000" b="1" i="1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</a:rPr>
              <a:t>Network/Traffic Analysis</a:t>
            </a:r>
            <a:endParaRPr lang="en-US" sz="2000" b="1" dirty="0">
              <a:solidFill>
                <a:schemeClr val="bg1">
                  <a:lumMod val="8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23" name="Pentagon 15">
            <a:extLst>
              <a:ext uri="{FF2B5EF4-FFF2-40B4-BE49-F238E27FC236}">
                <a16:creationId xmlns:a16="http://schemas.microsoft.com/office/drawing/2014/main" id="{CD5E410E-49AE-9DB7-F594-1E237DF203A5}"/>
              </a:ext>
            </a:extLst>
          </p:cNvPr>
          <p:cNvSpPr/>
          <p:nvPr/>
        </p:nvSpPr>
        <p:spPr>
          <a:xfrm>
            <a:off x="9109498" y="284646"/>
            <a:ext cx="2714181" cy="653756"/>
          </a:xfrm>
          <a:prstGeom prst="homePlate">
            <a:avLst/>
          </a:prstGeom>
          <a:solidFill>
            <a:srgbClr val="437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44784D-43E5-096F-B214-EEC47A9B7080}"/>
              </a:ext>
            </a:extLst>
          </p:cNvPr>
          <p:cNvSpPr txBox="1"/>
          <p:nvPr/>
        </p:nvSpPr>
        <p:spPr>
          <a:xfrm>
            <a:off x="6292414" y="375519"/>
            <a:ext cx="2944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000" b="1" i="1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</a:rPr>
              <a:t>Client Side Analysis</a:t>
            </a:r>
            <a:endParaRPr lang="en-US" sz="2000" b="1" dirty="0">
              <a:solidFill>
                <a:schemeClr val="bg1">
                  <a:lumMod val="8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737873-A389-AAA6-9785-319B1C5C2F2F}"/>
              </a:ext>
            </a:extLst>
          </p:cNvPr>
          <p:cNvSpPr txBox="1"/>
          <p:nvPr/>
        </p:nvSpPr>
        <p:spPr>
          <a:xfrm>
            <a:off x="9111473" y="375519"/>
            <a:ext cx="2944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b="1" dirty="0">
                <a:solidFill>
                  <a:schemeClr val="bg1"/>
                </a:solidFill>
              </a:rPr>
              <a:t>Server Side Analysis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4D3D7B-339A-1116-8392-EFFA9ED8A237}"/>
              </a:ext>
            </a:extLst>
          </p:cNvPr>
          <p:cNvSpPr txBox="1"/>
          <p:nvPr/>
        </p:nvSpPr>
        <p:spPr>
          <a:xfrm>
            <a:off x="5050727" y="3512622"/>
            <a:ext cx="4573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 Analyze the traffic with SQL Commands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9B3BEA-91FB-2C1B-6A7F-976FF1582BF0}"/>
              </a:ext>
            </a:extLst>
          </p:cNvPr>
          <p:cNvSpPr txBox="1"/>
          <p:nvPr/>
        </p:nvSpPr>
        <p:spPr>
          <a:xfrm>
            <a:off x="3601709" y="6388688"/>
            <a:ext cx="21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2: Inject Payload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342EB9-422A-5005-C958-8A5F02F3F7AF}"/>
              </a:ext>
            </a:extLst>
          </p:cNvPr>
          <p:cNvSpPr txBox="1"/>
          <p:nvPr/>
        </p:nvSpPr>
        <p:spPr>
          <a:xfrm>
            <a:off x="8749511" y="6383370"/>
            <a:ext cx="2539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3: Successful Exploit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06D1D82-5A22-3AC0-C4D4-A16AB6958F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75" y="1663936"/>
            <a:ext cx="542925" cy="54292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7627AC3-EC8D-74AB-5634-BE52B4AA60FF}"/>
              </a:ext>
            </a:extLst>
          </p:cNvPr>
          <p:cNvSpPr txBox="1"/>
          <p:nvPr/>
        </p:nvSpPr>
        <p:spPr>
          <a:xfrm>
            <a:off x="1328737" y="1735343"/>
            <a:ext cx="1585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SQL Injection</a:t>
            </a:r>
          </a:p>
        </p:txBody>
      </p:sp>
    </p:spTree>
    <p:extLst>
      <p:ext uri="{BB962C8B-B14F-4D97-AF65-F5344CB8AC3E}">
        <p14:creationId xmlns:p14="http://schemas.microsoft.com/office/powerpoint/2010/main" val="2343872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9E232-2FE5-6989-C2F7-79D905A94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4825" y="2103437"/>
            <a:ext cx="4067175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Authentication Bypass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AAE0CE-8FB5-28A3-65D5-2328B640A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30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06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E9B22-D5A4-EBF1-8BFC-03BDCE2AE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3CBA5-D543-170E-7633-31B5D7792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936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C4799-E886-42E0-B804-4805D66AD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F71BD-F983-D15F-AAA4-FB88BC789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l"/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· </a:t>
            </a:r>
            <a:r>
              <a:rPr lang="en-IN" b="0" i="0" u="sng" dirty="0">
                <a:solidFill>
                  <a:srgbClr val="242424"/>
                </a:solidFill>
                <a:effectLst/>
                <a:latin typeface="source-serif-pro"/>
                <a:hlinkClick r:id="rId3"/>
              </a:rPr>
              <a:t>https://www.hackingarticles.in/thick-client-pentest-lab-setup-dvta-2/</a:t>
            </a:r>
            <a:endParaRPr lang="en-IN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/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· </a:t>
            </a:r>
            <a:r>
              <a:rPr lang="en-IN" b="0" i="0" u="sng" dirty="0">
                <a:solidFill>
                  <a:srgbClr val="242424"/>
                </a:solidFill>
                <a:effectLst/>
                <a:latin typeface="source-serif-pro"/>
                <a:hlinkClick r:id="rId4"/>
              </a:rPr>
              <a:t>https://www.hackingarticles.in/thick-client-pentest-lab-setup-dvta-part-2/</a:t>
            </a:r>
            <a:endParaRPr lang="en-IN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/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· </a:t>
            </a:r>
            <a:r>
              <a:rPr lang="en-IN" b="0" i="0" u="sng" dirty="0">
                <a:solidFill>
                  <a:srgbClr val="242424"/>
                </a:solidFill>
                <a:effectLst/>
                <a:latin typeface="source-serif-pro"/>
                <a:hlinkClick r:id="rId5"/>
              </a:rPr>
              <a:t>https://www.cobalt.io/blog/attacking-windows-applications-part-1</a:t>
            </a:r>
            <a:endParaRPr lang="en-IN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/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· </a:t>
            </a:r>
            <a:r>
              <a:rPr lang="en-IN" b="0" i="0" u="sng" dirty="0">
                <a:solidFill>
                  <a:srgbClr val="242424"/>
                </a:solidFill>
                <a:effectLst/>
                <a:latin typeface="source-serif-pro"/>
                <a:hlinkClick r:id="rId6"/>
              </a:rPr>
              <a:t>https://www.cobalt.io/blog/attacking-windows-applications-pt.-2</a:t>
            </a:r>
            <a:endParaRPr lang="en-IN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/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· </a:t>
            </a:r>
            <a:r>
              <a:rPr lang="en-IN" b="0" i="0" u="sng" dirty="0">
                <a:solidFill>
                  <a:srgbClr val="242424"/>
                </a:solidFill>
                <a:effectLst/>
                <a:latin typeface="source-serif-pro"/>
                <a:hlinkClick r:id="rId7"/>
              </a:rPr>
              <a:t>https://medium.com/techzap/dll-hijacking-part-1-basics-b6dfb8260cf1</a:t>
            </a:r>
            <a:endParaRPr lang="en-IN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/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· </a:t>
            </a:r>
            <a:r>
              <a:rPr lang="en-IN" b="0" i="0" u="sng" dirty="0">
                <a:solidFill>
                  <a:srgbClr val="242424"/>
                </a:solidFill>
                <a:effectLst/>
                <a:latin typeface="source-serif-pro"/>
                <a:hlinkClick r:id="rId8"/>
              </a:rPr>
              <a:t>https://atherosec.medium.com/is-your-executable-vulnerable-to-dll-hijacking-8c31cb3f31e1</a:t>
            </a:r>
            <a:endParaRPr lang="en-IN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/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· </a:t>
            </a:r>
            <a:r>
              <a:rPr lang="en-IN" b="0" i="0" u="sng" dirty="0">
                <a:solidFill>
                  <a:srgbClr val="242424"/>
                </a:solidFill>
                <a:effectLst/>
                <a:latin typeface="source-serif-pro"/>
                <a:hlinkClick r:id="rId9"/>
              </a:rPr>
              <a:t>https://payatu.com/blog/thick-client-penetration-testing/</a:t>
            </a:r>
            <a:endParaRPr lang="en-IN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817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9FFD0-B100-6021-8FDA-D70E4431B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225" y="2208213"/>
            <a:ext cx="4019550" cy="1325563"/>
          </a:xfrm>
        </p:spPr>
        <p:txBody>
          <a:bodyPr/>
          <a:lstStyle/>
          <a:p>
            <a:r>
              <a:rPr lang="en-US" dirty="0"/>
              <a:t>Any Questions ?</a:t>
            </a:r>
          </a:p>
        </p:txBody>
      </p:sp>
    </p:spTree>
    <p:extLst>
      <p:ext uri="{BB962C8B-B14F-4D97-AF65-F5344CB8AC3E}">
        <p14:creationId xmlns:p14="http://schemas.microsoft.com/office/powerpoint/2010/main" val="2750706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52925-ADEE-9164-863B-8076EC4F70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588" y="614363"/>
            <a:ext cx="3224213" cy="949325"/>
          </a:xfrm>
        </p:spPr>
        <p:txBody>
          <a:bodyPr>
            <a:noAutofit/>
          </a:bodyPr>
          <a:lstStyle/>
          <a:p>
            <a:pPr algn="l"/>
            <a:r>
              <a:rPr lang="en-US" sz="3600" b="1" dirty="0">
                <a:solidFill>
                  <a:srgbClr val="1E4E79"/>
                </a:solidFill>
                <a:effectLst/>
                <a:latin typeface="Calibri" panose="020F0502020204030204" pitchFamily="34" charset="0"/>
              </a:rPr>
              <a:t>Introduction</a:t>
            </a:r>
            <a:br>
              <a:rPr lang="en-US" sz="3600" b="1" dirty="0">
                <a:solidFill>
                  <a:srgbClr val="1E4E79"/>
                </a:solidFill>
                <a:effectLst/>
                <a:latin typeface="Calibri" panose="020F0502020204030204" pitchFamily="34" charset="0"/>
              </a:rPr>
            </a:b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0F6983-FE68-523B-46A9-4C8076F8D5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588" y="1723313"/>
            <a:ext cx="9144000" cy="3870325"/>
          </a:xfrm>
        </p:spPr>
        <p:txBody>
          <a:bodyPr>
            <a:noAutofit/>
          </a:bodyPr>
          <a:lstStyle/>
          <a:p>
            <a:pPr marL="285750" marR="0" indent="-28575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Calibri" panose="020F0502020204030204" pitchFamily="34" charset="0"/>
              </a:rPr>
              <a:t>According to Wikipedia, a fat client/heavy</a:t>
            </a:r>
            <a:br>
              <a:rPr lang="en-GB" sz="1800" dirty="0">
                <a:effectLst/>
                <a:latin typeface="Calibri" panose="020F0502020204030204" pitchFamily="34" charset="0"/>
              </a:rPr>
            </a:br>
            <a:r>
              <a:rPr lang="en-GB" sz="1800" dirty="0">
                <a:effectLst/>
                <a:latin typeface="Calibri" panose="020F0502020204030204" pitchFamily="34" charset="0"/>
              </a:rPr>
              <a:t>client/rich client/thick client is a computer (client) </a:t>
            </a:r>
            <a:br>
              <a:rPr lang="en-GB" sz="1800" dirty="0">
                <a:effectLst/>
                <a:latin typeface="Calibri" panose="020F0502020204030204" pitchFamily="34" charset="0"/>
              </a:rPr>
            </a:br>
            <a:r>
              <a:rPr lang="en-GB" sz="1800" dirty="0">
                <a:effectLst/>
                <a:latin typeface="Calibri" panose="020F0502020204030204" pitchFamily="34" charset="0"/>
              </a:rPr>
              <a:t>in client–server architecture or networks that typically </a:t>
            </a:r>
            <a:br>
              <a:rPr lang="en-GB" sz="1800" dirty="0">
                <a:effectLst/>
                <a:latin typeface="Calibri" panose="020F0502020204030204" pitchFamily="34" charset="0"/>
              </a:rPr>
            </a:br>
            <a:r>
              <a:rPr lang="en-GB" sz="1800" dirty="0">
                <a:effectLst/>
                <a:latin typeface="Calibri" panose="020F0502020204030204" pitchFamily="34" charset="0"/>
              </a:rPr>
              <a:t>provides rich functionality independent of the central server”. 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285750" marR="0" indent="-28575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Calibri" panose="020F0502020204030204" pitchFamily="34" charset="0"/>
              </a:rPr>
              <a:t>Thick client applications can be developed using various </a:t>
            </a:r>
            <a:br>
              <a:rPr lang="en-GB" sz="1800" dirty="0">
                <a:effectLst/>
                <a:latin typeface="Calibri" panose="020F0502020204030204" pitchFamily="34" charset="0"/>
              </a:rPr>
            </a:br>
            <a:r>
              <a:rPr lang="en-GB" sz="1800" dirty="0">
                <a:effectLst/>
                <a:latin typeface="Calibri" panose="020F0502020204030204" pitchFamily="34" charset="0"/>
              </a:rPr>
              <a:t>programming languages such as: </a:t>
            </a:r>
          </a:p>
          <a:p>
            <a:pPr marL="742950" lvl="1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800" dirty="0" err="1">
                <a:effectLst/>
                <a:latin typeface="Calibri" panose="020F0502020204030204" pitchFamily="34" charset="0"/>
              </a:rPr>
              <a:t>.Net</a:t>
            </a:r>
            <a:r>
              <a:rPr lang="en-GB" sz="1800" dirty="0">
                <a:effectLst/>
                <a:latin typeface="Calibri" panose="020F0502020204030204" pitchFamily="34" charset="0"/>
              </a:rPr>
              <a:t> </a:t>
            </a:r>
          </a:p>
          <a:p>
            <a:pPr marL="742950" lvl="1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Calibri" panose="020F0502020204030204" pitchFamily="34" charset="0"/>
              </a:rPr>
              <a:t>Java </a:t>
            </a:r>
          </a:p>
          <a:p>
            <a:pPr marL="742950" lvl="1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Calibri" panose="020F0502020204030204" pitchFamily="34" charset="0"/>
              </a:rPr>
              <a:t>C/C++ </a:t>
            </a:r>
          </a:p>
          <a:p>
            <a:pPr marL="742950" lvl="1" indent="-285750" algn="l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Calibri" panose="020F0502020204030204" pitchFamily="34" charset="0"/>
              </a:rPr>
              <a:t>Microsoft Silverlight </a:t>
            </a:r>
          </a:p>
          <a:p>
            <a:pPr lvl="1" algn="l">
              <a:spcBef>
                <a:spcPts val="0"/>
              </a:spcBef>
            </a:pP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285750" marR="0" indent="-28575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Calibri" panose="020F0502020204030204" pitchFamily="34" charset="0"/>
              </a:rPr>
              <a:t>Example – Skype, Teams, Outlook etc. </a:t>
            </a:r>
          </a:p>
          <a:p>
            <a:pPr algn="l"/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051879-0D80-080B-B468-FE67DFD46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588" y="2043277"/>
            <a:ext cx="3556000" cy="248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08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AD24B-4177-944C-CBAE-36ECC3CDF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>
                <a:solidFill>
                  <a:srgbClr val="1E4E79"/>
                </a:solidFill>
                <a:effectLst/>
                <a:latin typeface="Calibri" panose="020F0502020204030204" pitchFamily="34" charset="0"/>
              </a:rPr>
              <a:t>Architectures of Thick Client applications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2073F-7679-6FE3-5101-9AA48AA94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9924"/>
            <a:ext cx="5257800" cy="3903663"/>
          </a:xfrm>
        </p:spPr>
        <p:txBody>
          <a:bodyPr>
            <a:normAutofit fontScale="62500" lnSpcReduction="20000"/>
          </a:bodyPr>
          <a:lstStyle/>
          <a:p>
            <a:pPr marL="0" indent="0" algn="l">
              <a:buNone/>
            </a:pPr>
            <a:r>
              <a:rPr lang="en-IN" sz="3200" b="1" i="1" dirty="0">
                <a:solidFill>
                  <a:srgbClr val="242424"/>
                </a:solidFill>
              </a:rPr>
              <a:t>2 - </a:t>
            </a:r>
            <a:r>
              <a:rPr lang="en-IN" sz="3200" b="1" i="1" dirty="0">
                <a:solidFill>
                  <a:srgbClr val="242424"/>
                </a:solidFill>
                <a:effectLst/>
              </a:rPr>
              <a:t>Tier architecture:</a:t>
            </a:r>
            <a:br>
              <a:rPr lang="en-IN" b="1" i="1" dirty="0">
                <a:solidFill>
                  <a:srgbClr val="242424"/>
                </a:solidFill>
                <a:effectLst/>
                <a:latin typeface="+mj-lt"/>
              </a:rPr>
            </a:br>
            <a:r>
              <a:rPr lang="en-IN" b="0" i="0" dirty="0">
                <a:solidFill>
                  <a:srgbClr val="242424"/>
                </a:solidFill>
                <a:effectLst/>
              </a:rPr>
              <a:t>The two-tier is based on Client-Server architecture. The two-tier architecture is like a client-server application. Direct communication takes place between client and server. There is no intermediate between client and server.</a:t>
            </a:r>
            <a:endParaRPr lang="en-IN" b="1" i="1" dirty="0">
              <a:solidFill>
                <a:srgbClr val="242424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endParaRPr lang="en-IN" b="1" i="1" dirty="0">
              <a:solidFill>
                <a:srgbClr val="242424"/>
              </a:solidFill>
              <a:latin typeface="+mj-lt"/>
            </a:endParaRPr>
          </a:p>
          <a:p>
            <a:pPr marL="0" indent="0" algn="l">
              <a:buNone/>
            </a:pPr>
            <a:endParaRPr lang="en-IN" b="0" i="0" dirty="0">
              <a:solidFill>
                <a:srgbClr val="242424"/>
              </a:solidFill>
              <a:effectLst/>
              <a:latin typeface="+mj-lt"/>
            </a:endParaRPr>
          </a:p>
          <a:p>
            <a:pPr marL="0" indent="0" algn="l">
              <a:buNone/>
            </a:pPr>
            <a:r>
              <a:rPr lang="en-IN" sz="3200" b="1" i="1" dirty="0">
                <a:solidFill>
                  <a:srgbClr val="242424"/>
                </a:solidFill>
                <a:effectLst/>
              </a:rPr>
              <a:t>3 - Tier architecture:</a:t>
            </a:r>
            <a:br>
              <a:rPr lang="en-IN" b="1" i="1" dirty="0">
                <a:solidFill>
                  <a:srgbClr val="242424"/>
                </a:solidFill>
                <a:effectLst/>
                <a:latin typeface="+mj-lt"/>
              </a:rPr>
            </a:br>
            <a:r>
              <a:rPr lang="en-IN" b="0" i="0" dirty="0">
                <a:solidFill>
                  <a:srgbClr val="242424"/>
                </a:solidFill>
                <a:effectLst/>
              </a:rPr>
              <a:t>Three-tier architecture is a well-established software application architecture that organizes applications into three logical and physical computing tiers: the presentation tier, or user interface; the application tier, where data is processed; and the data tier, where the data associated with the application is stored and managed.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37ABBA-7B67-2698-D3AB-09A34C25E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575" y="3891755"/>
            <a:ext cx="5487988" cy="1782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607797-7AE8-66E9-07BF-663516BD7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538" y="1751126"/>
            <a:ext cx="3632200" cy="176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080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E1395-3417-A86F-BADB-64BC01653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>
                <a:solidFill>
                  <a:srgbClr val="1E4E79"/>
                </a:solidFill>
                <a:effectLst/>
                <a:latin typeface="Calibri" panose="020F0502020204030204" pitchFamily="34" charset="0"/>
              </a:rPr>
              <a:t>Why its important for GS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C7333-BDD5-1298-9950-06CB4066C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sz="1800" dirty="0"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800" b="0" i="0" dirty="0">
                <a:effectLst/>
              </a:rPr>
              <a:t>High number of thick </a:t>
            </a:r>
            <a:r>
              <a:rPr lang="en-IN" sz="1800" dirty="0"/>
              <a:t>c</a:t>
            </a:r>
            <a:r>
              <a:rPr lang="en-IN" sz="1800" b="0" i="0" dirty="0">
                <a:effectLst/>
              </a:rPr>
              <a:t>lient </a:t>
            </a:r>
            <a:r>
              <a:rPr lang="en-IN" sz="1800" dirty="0"/>
              <a:t>a</a:t>
            </a:r>
            <a:r>
              <a:rPr lang="en-IN" sz="1800" b="0" i="0" dirty="0">
                <a:effectLst/>
              </a:rPr>
              <a:t>pplication</a:t>
            </a:r>
            <a:endParaRPr lang="en-IN" sz="1800" dirty="0"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800" b="0" i="0" dirty="0">
                <a:effectLst/>
              </a:rPr>
              <a:t>Legacy application with old architecture</a:t>
            </a:r>
            <a:endParaRPr lang="en-IN" sz="1800" dirty="0">
              <a:effectLst/>
            </a:endParaRPr>
          </a:p>
          <a:p>
            <a:pPr marL="742950" lvl="1" indent="-285750"/>
            <a:r>
              <a:rPr lang="en-IN" sz="1800" b="0" i="0" dirty="0">
                <a:effectLst/>
              </a:rPr>
              <a:t>Protection of financial </a:t>
            </a:r>
            <a:r>
              <a:rPr lang="en-IN" sz="1800" dirty="0"/>
              <a:t>t</a:t>
            </a:r>
            <a:r>
              <a:rPr lang="en-IN" sz="1800" b="0" i="0" dirty="0">
                <a:effectLst/>
              </a:rPr>
              <a:t>ransactions </a:t>
            </a:r>
          </a:p>
          <a:p>
            <a:pPr marL="742950" lvl="1" indent="-285750"/>
            <a:r>
              <a:rPr lang="en-IN" sz="1800" b="0" i="0" dirty="0">
                <a:effectLst/>
              </a:rPr>
              <a:t>Application with sensitive operations like: </a:t>
            </a:r>
          </a:p>
          <a:p>
            <a:pPr marL="1200150" lvl="2" indent="-285750"/>
            <a:r>
              <a:rPr lang="en-IN" sz="1800" dirty="0"/>
              <a:t>C</a:t>
            </a:r>
            <a:r>
              <a:rPr lang="en-IN" sz="1800" b="0" i="0" dirty="0">
                <a:effectLst/>
              </a:rPr>
              <a:t>reation of standing instructions</a:t>
            </a:r>
          </a:p>
          <a:p>
            <a:pPr marL="1200150" lvl="2" indent="-285750"/>
            <a:r>
              <a:rPr lang="en-IN" sz="1800" dirty="0"/>
              <a:t>Settling</a:t>
            </a:r>
            <a:r>
              <a:rPr lang="en-IN" sz="1800" b="0" i="0" dirty="0">
                <a:effectLst/>
              </a:rPr>
              <a:t> payment</a:t>
            </a:r>
            <a:endParaRPr lang="en-IN" sz="1800" dirty="0">
              <a:effectLst/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25746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0C3C5D8-D52B-40F3-ED2D-882D80BB3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950" y="0"/>
            <a:ext cx="94345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66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CCD61-7850-D54B-B580-F50539430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216" y="2103438"/>
            <a:ext cx="2885532" cy="4001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Application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255AB-82F6-7CFF-E8AA-A4D4F2571690}"/>
              </a:ext>
            </a:extLst>
          </p:cNvPr>
          <p:cNvSpPr txBox="1"/>
          <p:nvPr/>
        </p:nvSpPr>
        <p:spPr>
          <a:xfrm>
            <a:off x="1362778" y="3757583"/>
            <a:ext cx="2559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Language Frameworks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3020B4-E3C7-74F1-5726-BEFB053695DE}"/>
              </a:ext>
            </a:extLst>
          </p:cNvPr>
          <p:cNvSpPr txBox="1"/>
          <p:nvPr/>
        </p:nvSpPr>
        <p:spPr>
          <a:xfrm>
            <a:off x="1362778" y="5164198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i="0" dirty="0">
                <a:solidFill>
                  <a:srgbClr val="242424"/>
                </a:solidFill>
                <a:effectLst/>
              </a:rPr>
              <a:t>Application Functionality, Business logic.</a:t>
            </a:r>
            <a:endParaRPr lang="en-US" sz="20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0D04FA-65B4-C288-FD42-8F3951C37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943" y="1551889"/>
            <a:ext cx="5448297" cy="44113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81B391-9AA7-51C1-0E15-F442FD264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119" y="1905079"/>
            <a:ext cx="760472" cy="7604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57ADF9-513A-D58A-6165-B9F8F6D10D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119" y="3630391"/>
            <a:ext cx="760472" cy="7604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991653-55BE-B8A2-8909-1D123B92AF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119" y="5111611"/>
            <a:ext cx="760473" cy="760473"/>
          </a:xfrm>
          <a:prstGeom prst="rect">
            <a:avLst/>
          </a:prstGeom>
        </p:spPr>
      </p:pic>
      <p:sp>
        <p:nvSpPr>
          <p:cNvPr id="28" name="Pentagon 5">
            <a:extLst>
              <a:ext uri="{FF2B5EF4-FFF2-40B4-BE49-F238E27FC236}">
                <a16:creationId xmlns:a16="http://schemas.microsoft.com/office/drawing/2014/main" id="{715E5097-43EB-C22C-DB92-0872AD51350F}"/>
              </a:ext>
            </a:extLst>
          </p:cNvPr>
          <p:cNvSpPr/>
          <p:nvPr/>
        </p:nvSpPr>
        <p:spPr>
          <a:xfrm>
            <a:off x="337035" y="243853"/>
            <a:ext cx="2792185" cy="657214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0" name="Pentagon 15">
            <a:extLst>
              <a:ext uri="{FF2B5EF4-FFF2-40B4-BE49-F238E27FC236}">
                <a16:creationId xmlns:a16="http://schemas.microsoft.com/office/drawing/2014/main" id="{86B2248B-CB72-7ACA-A5A1-5ABCE133D6A9}"/>
              </a:ext>
            </a:extLst>
          </p:cNvPr>
          <p:cNvSpPr/>
          <p:nvPr/>
        </p:nvSpPr>
        <p:spPr>
          <a:xfrm>
            <a:off x="6194622" y="243853"/>
            <a:ext cx="2714181" cy="653756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5F49DB-5F98-CE75-7BD2-1B5D10AF92A5}"/>
              </a:ext>
            </a:extLst>
          </p:cNvPr>
          <p:cNvSpPr txBox="1"/>
          <p:nvPr/>
        </p:nvSpPr>
        <p:spPr>
          <a:xfrm>
            <a:off x="9237173" y="339898"/>
            <a:ext cx="2421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000" b="1" i="1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Server Side Analysis</a:t>
            </a:r>
            <a:endParaRPr lang="en-US" sz="20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9F801E-A2B2-CF0D-0BAF-A7F620D02A1B}"/>
              </a:ext>
            </a:extLst>
          </p:cNvPr>
          <p:cNvSpPr txBox="1"/>
          <p:nvPr/>
        </p:nvSpPr>
        <p:spPr>
          <a:xfrm>
            <a:off x="3339641" y="386065"/>
            <a:ext cx="2642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b="1" i="1" dirty="0">
                <a:solidFill>
                  <a:schemeClr val="bg1"/>
                </a:solidFill>
                <a:latin typeface="Calibri" panose="020F0502020204030204" pitchFamily="34" charset="0"/>
              </a:rPr>
              <a:t>Network/Traffic Analysis</a:t>
            </a:r>
            <a:endParaRPr lang="en-US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8A83BF-BDD3-E51C-370E-E2D11D750D12}"/>
              </a:ext>
            </a:extLst>
          </p:cNvPr>
          <p:cNvSpPr txBox="1"/>
          <p:nvPr/>
        </p:nvSpPr>
        <p:spPr>
          <a:xfrm>
            <a:off x="351324" y="339898"/>
            <a:ext cx="2714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000" b="1" i="1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Information Gathering</a:t>
            </a:r>
            <a:endParaRPr lang="en-US" sz="20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43" name="Pentagon 15">
            <a:extLst>
              <a:ext uri="{FF2B5EF4-FFF2-40B4-BE49-F238E27FC236}">
                <a16:creationId xmlns:a16="http://schemas.microsoft.com/office/drawing/2014/main" id="{21198217-A732-FAAD-4BE2-4F301AE5146F}"/>
              </a:ext>
            </a:extLst>
          </p:cNvPr>
          <p:cNvSpPr/>
          <p:nvPr/>
        </p:nvSpPr>
        <p:spPr>
          <a:xfrm>
            <a:off x="3202736" y="238248"/>
            <a:ext cx="2885532" cy="653756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D2DF123-8B58-766A-55F7-62064C4F0736}"/>
              </a:ext>
            </a:extLst>
          </p:cNvPr>
          <p:cNvSpPr txBox="1"/>
          <p:nvPr/>
        </p:nvSpPr>
        <p:spPr>
          <a:xfrm>
            <a:off x="3158975" y="339898"/>
            <a:ext cx="2944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000" b="1" i="1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</a:rPr>
              <a:t>Network/Traffic Analysis</a:t>
            </a:r>
            <a:endParaRPr lang="en-US" sz="2000" b="1" dirty="0">
              <a:solidFill>
                <a:schemeClr val="bg1">
                  <a:lumMod val="8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46" name="Pentagon 15">
            <a:extLst>
              <a:ext uri="{FF2B5EF4-FFF2-40B4-BE49-F238E27FC236}">
                <a16:creationId xmlns:a16="http://schemas.microsoft.com/office/drawing/2014/main" id="{37EE8F1A-069C-46EC-A9EC-1A5C385B4DFA}"/>
              </a:ext>
            </a:extLst>
          </p:cNvPr>
          <p:cNvSpPr/>
          <p:nvPr/>
        </p:nvSpPr>
        <p:spPr>
          <a:xfrm>
            <a:off x="9047369" y="239085"/>
            <a:ext cx="2714181" cy="653756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6F6523D-D4F2-ED8C-20F4-E7365C46DC40}"/>
              </a:ext>
            </a:extLst>
          </p:cNvPr>
          <p:cNvSpPr txBox="1"/>
          <p:nvPr/>
        </p:nvSpPr>
        <p:spPr>
          <a:xfrm>
            <a:off x="6329817" y="364174"/>
            <a:ext cx="2944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000" b="1" i="1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</a:rPr>
              <a:t>Client Side Analysis</a:t>
            </a:r>
            <a:endParaRPr lang="en-US" sz="2000" b="1" dirty="0">
              <a:solidFill>
                <a:schemeClr val="bg1">
                  <a:lumMod val="8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B4A88AB-D4ED-C88B-0283-60C2C58A53BF}"/>
              </a:ext>
            </a:extLst>
          </p:cNvPr>
          <p:cNvSpPr txBox="1"/>
          <p:nvPr/>
        </p:nvSpPr>
        <p:spPr>
          <a:xfrm>
            <a:off x="9043998" y="364039"/>
            <a:ext cx="2944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Server Side Analysis</a:t>
            </a:r>
          </a:p>
        </p:txBody>
      </p:sp>
    </p:spTree>
    <p:extLst>
      <p:ext uri="{BB962C8B-B14F-4D97-AF65-F5344CB8AC3E}">
        <p14:creationId xmlns:p14="http://schemas.microsoft.com/office/powerpoint/2010/main" val="3096683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5BC6B-43A9-0191-56DD-A1AF15704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025" y="2006997"/>
            <a:ext cx="3562350" cy="603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1" i="1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Identifying the Tier</a:t>
            </a:r>
            <a:endParaRPr lang="en-GB" sz="2000" b="1" dirty="0">
              <a:solidFill>
                <a:srgbClr val="242424"/>
              </a:solidFill>
              <a:effectLst/>
              <a:latin typeface="Calibri" panose="020F0502020204030204" pitchFamily="34" charset="0"/>
            </a:endParaRPr>
          </a:p>
          <a:p>
            <a:endParaRPr 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395443-119D-AAC1-4D52-69452E8B3688}"/>
              </a:ext>
            </a:extLst>
          </p:cNvPr>
          <p:cNvSpPr txBox="1"/>
          <p:nvPr/>
        </p:nvSpPr>
        <p:spPr>
          <a:xfrm>
            <a:off x="1343025" y="4624387"/>
            <a:ext cx="2100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i="1" dirty="0">
                <a:solidFill>
                  <a:srgbClr val="242424"/>
                </a:solidFill>
                <a:latin typeface="Calibri" panose="020F0502020204030204" pitchFamily="34" charset="0"/>
              </a:rPr>
              <a:t>Examining T</a:t>
            </a:r>
            <a:r>
              <a:rPr lang="en-GB" sz="2000" b="1" i="1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raffic</a:t>
            </a:r>
            <a:endParaRPr lang="en-US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11632A-5952-C667-4C53-B667BF9C5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44" y="1519747"/>
            <a:ext cx="5559456" cy="1527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857570-EA90-2349-AE90-75479EBCB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344" y="3629060"/>
            <a:ext cx="5265737" cy="2819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03A7EE-C42C-8B9C-832C-50D5FA4DA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" y="1825625"/>
            <a:ext cx="784622" cy="7846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8E43C8-5BAF-F7FF-0BDE-57BBCAB4CD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300" y="4404743"/>
            <a:ext cx="784622" cy="784622"/>
          </a:xfrm>
          <a:prstGeom prst="rect">
            <a:avLst/>
          </a:prstGeom>
        </p:spPr>
      </p:pic>
      <p:sp>
        <p:nvSpPr>
          <p:cNvPr id="14" name="Pentagon 5">
            <a:extLst>
              <a:ext uri="{FF2B5EF4-FFF2-40B4-BE49-F238E27FC236}">
                <a16:creationId xmlns:a16="http://schemas.microsoft.com/office/drawing/2014/main" id="{784AD6F3-5E47-A618-357C-5E4709B724E5}"/>
              </a:ext>
            </a:extLst>
          </p:cNvPr>
          <p:cNvSpPr/>
          <p:nvPr/>
        </p:nvSpPr>
        <p:spPr>
          <a:xfrm>
            <a:off x="337035" y="243853"/>
            <a:ext cx="2792185" cy="657214"/>
          </a:xfrm>
          <a:prstGeom prst="homePlate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5" name="Pentagon 15">
            <a:extLst>
              <a:ext uri="{FF2B5EF4-FFF2-40B4-BE49-F238E27FC236}">
                <a16:creationId xmlns:a16="http://schemas.microsoft.com/office/drawing/2014/main" id="{A89D7EE7-BD1F-C995-E299-F93706EDFD62}"/>
              </a:ext>
            </a:extLst>
          </p:cNvPr>
          <p:cNvSpPr/>
          <p:nvPr/>
        </p:nvSpPr>
        <p:spPr>
          <a:xfrm>
            <a:off x="6194622" y="243853"/>
            <a:ext cx="2714181" cy="653756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2EC57C-710A-9EF1-6728-3035DDA35C71}"/>
              </a:ext>
            </a:extLst>
          </p:cNvPr>
          <p:cNvSpPr txBox="1"/>
          <p:nvPr/>
        </p:nvSpPr>
        <p:spPr>
          <a:xfrm>
            <a:off x="9237173" y="339898"/>
            <a:ext cx="2421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000" b="1" i="1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Server Side Analysis</a:t>
            </a:r>
            <a:endParaRPr lang="en-US" sz="20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431190-84FF-3260-5C04-72B415206B2F}"/>
              </a:ext>
            </a:extLst>
          </p:cNvPr>
          <p:cNvSpPr txBox="1"/>
          <p:nvPr/>
        </p:nvSpPr>
        <p:spPr>
          <a:xfrm>
            <a:off x="3339641" y="386065"/>
            <a:ext cx="2642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b="1" i="1" dirty="0">
                <a:solidFill>
                  <a:schemeClr val="bg1"/>
                </a:solidFill>
                <a:latin typeface="Calibri" panose="020F0502020204030204" pitchFamily="34" charset="0"/>
              </a:rPr>
              <a:t>Network/Traffic Analysis</a:t>
            </a:r>
            <a:endParaRPr lang="en-US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1A0EA1-4B51-B0C8-843D-618B444623BD}"/>
              </a:ext>
            </a:extLst>
          </p:cNvPr>
          <p:cNvSpPr txBox="1"/>
          <p:nvPr/>
        </p:nvSpPr>
        <p:spPr>
          <a:xfrm>
            <a:off x="351324" y="339898"/>
            <a:ext cx="2714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000" b="1" i="1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</a:rPr>
              <a:t>Information Gathering</a:t>
            </a:r>
            <a:endParaRPr lang="en-US" sz="2000" b="1" dirty="0">
              <a:solidFill>
                <a:schemeClr val="bg1">
                  <a:lumMod val="8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19" name="Pentagon 15">
            <a:extLst>
              <a:ext uri="{FF2B5EF4-FFF2-40B4-BE49-F238E27FC236}">
                <a16:creationId xmlns:a16="http://schemas.microsoft.com/office/drawing/2014/main" id="{3C8CD323-339D-5C68-F231-AE49D8AB033F}"/>
              </a:ext>
            </a:extLst>
          </p:cNvPr>
          <p:cNvSpPr/>
          <p:nvPr/>
        </p:nvSpPr>
        <p:spPr>
          <a:xfrm>
            <a:off x="3214188" y="284646"/>
            <a:ext cx="2885532" cy="653756"/>
          </a:xfrm>
          <a:prstGeom prst="homePlate">
            <a:avLst/>
          </a:prstGeom>
          <a:solidFill>
            <a:srgbClr val="437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92E41F-1553-1D4C-5EB4-79C1D166E7C3}"/>
              </a:ext>
            </a:extLst>
          </p:cNvPr>
          <p:cNvSpPr txBox="1"/>
          <p:nvPr/>
        </p:nvSpPr>
        <p:spPr>
          <a:xfrm>
            <a:off x="3160407" y="385182"/>
            <a:ext cx="2944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000" b="1" i="1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Network/Traffic Analysis</a:t>
            </a:r>
            <a:endParaRPr lang="en-US" sz="20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21" name="Pentagon 15">
            <a:extLst>
              <a:ext uri="{FF2B5EF4-FFF2-40B4-BE49-F238E27FC236}">
                <a16:creationId xmlns:a16="http://schemas.microsoft.com/office/drawing/2014/main" id="{91D2267A-983A-6E7E-5864-959FBDDB038C}"/>
              </a:ext>
            </a:extLst>
          </p:cNvPr>
          <p:cNvSpPr/>
          <p:nvPr/>
        </p:nvSpPr>
        <p:spPr>
          <a:xfrm>
            <a:off x="9047369" y="239085"/>
            <a:ext cx="2714181" cy="653756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198EF5-FA93-2568-02AB-ADC7AAD1811C}"/>
              </a:ext>
            </a:extLst>
          </p:cNvPr>
          <p:cNvSpPr txBox="1"/>
          <p:nvPr/>
        </p:nvSpPr>
        <p:spPr>
          <a:xfrm>
            <a:off x="6329817" y="364174"/>
            <a:ext cx="2944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000" b="1" i="1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</a:rPr>
              <a:t>Client Side Analysis</a:t>
            </a:r>
            <a:endParaRPr lang="en-US" sz="2000" b="1" dirty="0">
              <a:solidFill>
                <a:schemeClr val="bg1">
                  <a:lumMod val="8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B9E821-FC5B-BA0B-82ED-CBA735E1B44A}"/>
              </a:ext>
            </a:extLst>
          </p:cNvPr>
          <p:cNvSpPr txBox="1"/>
          <p:nvPr/>
        </p:nvSpPr>
        <p:spPr>
          <a:xfrm>
            <a:off x="9043998" y="364039"/>
            <a:ext cx="2944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Server Side Analysis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E66DA3-819B-FF96-1DB7-CF128300146B}"/>
              </a:ext>
            </a:extLst>
          </p:cNvPr>
          <p:cNvSpPr txBox="1"/>
          <p:nvPr/>
        </p:nvSpPr>
        <p:spPr>
          <a:xfrm>
            <a:off x="1343025" y="5038785"/>
            <a:ext cx="392395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0" i="1" dirty="0">
                <a:solidFill>
                  <a:srgbClr val="242424"/>
                </a:solidFill>
                <a:effectLst/>
              </a:rPr>
              <a:t>Traffic can reveal sensitive data such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1" dirty="0">
                <a:solidFill>
                  <a:srgbClr val="242424"/>
                </a:solidFill>
                <a:effectLst/>
              </a:rPr>
              <a:t>Clear-text credentials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i="1" dirty="0">
                <a:solidFill>
                  <a:srgbClr val="242424"/>
                </a:solidFill>
              </a:rPr>
              <a:t>Any </a:t>
            </a:r>
            <a:r>
              <a:rPr lang="en-IN" b="0" i="1" dirty="0">
                <a:solidFill>
                  <a:srgbClr val="242424"/>
                </a:solidFill>
                <a:effectLst/>
              </a:rPr>
              <a:t>secrets</a:t>
            </a:r>
            <a:endParaRPr lang="en-IN" i="1" dirty="0">
              <a:solidFill>
                <a:srgbClr val="2424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1" dirty="0">
                <a:solidFill>
                  <a:srgbClr val="242424"/>
                </a:solidFill>
                <a:effectLst/>
              </a:rPr>
              <a:t>API endpoints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1" dirty="0">
                <a:solidFill>
                  <a:srgbClr val="242424"/>
                </a:solidFill>
                <a:effectLst/>
              </a:rPr>
              <a:t>API Keys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1" dirty="0">
                <a:solidFill>
                  <a:srgbClr val="242424"/>
                </a:solidFill>
                <a:effectLst/>
              </a:rPr>
              <a:t>Web Services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42D4E1-B37D-857D-1BDB-F72D5D1C8597}"/>
              </a:ext>
            </a:extLst>
          </p:cNvPr>
          <p:cNvSpPr txBox="1"/>
          <p:nvPr/>
        </p:nvSpPr>
        <p:spPr>
          <a:xfrm>
            <a:off x="1343025" y="2526928"/>
            <a:ext cx="38400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are generally developed in: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 – Tier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– Tier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139783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70ACB-F29A-362C-5263-252BAAF96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358" y="1839923"/>
            <a:ext cx="1975939" cy="6318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1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Binary Analysis</a:t>
            </a:r>
            <a:endParaRPr lang="en-US" sz="20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18A7A6-2982-6405-A564-62E2FD188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662" y="1376483"/>
            <a:ext cx="7772400" cy="41050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252DD9-7E51-708D-DB98-4F48AFDBB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2" y="1690688"/>
            <a:ext cx="766762" cy="7667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56A640-3060-B557-5028-D71D8F2D21F8}"/>
              </a:ext>
            </a:extLst>
          </p:cNvPr>
          <p:cNvSpPr txBox="1"/>
          <p:nvPr/>
        </p:nvSpPr>
        <p:spPr>
          <a:xfrm>
            <a:off x="485775" y="2986088"/>
            <a:ext cx="26575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dirty="0">
                <a:solidFill>
                  <a:srgbClr val="242424"/>
                </a:solidFill>
                <a:effectLst/>
              </a:rPr>
              <a:t>We look for: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242424"/>
                </a:solidFill>
                <a:effectLst/>
              </a:rPr>
              <a:t>Hard-coded credentials</a:t>
            </a:r>
            <a:endParaRPr lang="en-IN" dirty="0">
              <a:solidFill>
                <a:srgbClr val="242424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242424"/>
                </a:solidFill>
                <a:effectLst/>
              </a:rPr>
              <a:t>API Keys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242424"/>
                </a:solidFill>
                <a:effectLst/>
              </a:rPr>
              <a:t>API Endpoints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242424"/>
                </a:solidFill>
                <a:effectLst/>
              </a:rPr>
              <a:t>Comments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242424"/>
                </a:solidFill>
                <a:effectLst/>
              </a:rPr>
              <a:t>Hidden functions</a:t>
            </a:r>
          </a:p>
        </p:txBody>
      </p:sp>
      <p:sp>
        <p:nvSpPr>
          <p:cNvPr id="17" name="Pentagon 5">
            <a:extLst>
              <a:ext uri="{FF2B5EF4-FFF2-40B4-BE49-F238E27FC236}">
                <a16:creationId xmlns:a16="http://schemas.microsoft.com/office/drawing/2014/main" id="{F36DBB85-9AC4-3DC5-6EB4-1B921ADDC4DF}"/>
              </a:ext>
            </a:extLst>
          </p:cNvPr>
          <p:cNvSpPr/>
          <p:nvPr/>
        </p:nvSpPr>
        <p:spPr>
          <a:xfrm>
            <a:off x="335594" y="284646"/>
            <a:ext cx="2792185" cy="657214"/>
          </a:xfrm>
          <a:prstGeom prst="homePlate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8" name="Pentagon 15">
            <a:extLst>
              <a:ext uri="{FF2B5EF4-FFF2-40B4-BE49-F238E27FC236}">
                <a16:creationId xmlns:a16="http://schemas.microsoft.com/office/drawing/2014/main" id="{B90AF36A-BDE6-2FBE-F363-78CD8B34BD76}"/>
              </a:ext>
            </a:extLst>
          </p:cNvPr>
          <p:cNvSpPr/>
          <p:nvPr/>
        </p:nvSpPr>
        <p:spPr>
          <a:xfrm>
            <a:off x="6234915" y="286536"/>
            <a:ext cx="2714181" cy="653756"/>
          </a:xfrm>
          <a:prstGeom prst="homePlate">
            <a:avLst/>
          </a:prstGeom>
          <a:solidFill>
            <a:srgbClr val="437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500CFB-0EF2-9A55-BD93-0AC52B2F0CE8}"/>
              </a:ext>
            </a:extLst>
          </p:cNvPr>
          <p:cNvSpPr txBox="1"/>
          <p:nvPr/>
        </p:nvSpPr>
        <p:spPr>
          <a:xfrm>
            <a:off x="9237173" y="339898"/>
            <a:ext cx="2421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000" b="1" i="1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Server Side Analysis</a:t>
            </a:r>
            <a:endParaRPr lang="en-US" sz="20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C69531-2971-44A4-1CB1-FD50A1121DF5}"/>
              </a:ext>
            </a:extLst>
          </p:cNvPr>
          <p:cNvSpPr txBox="1"/>
          <p:nvPr/>
        </p:nvSpPr>
        <p:spPr>
          <a:xfrm>
            <a:off x="3339641" y="386065"/>
            <a:ext cx="2642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b="1" i="1" dirty="0">
                <a:solidFill>
                  <a:schemeClr val="bg1"/>
                </a:solidFill>
                <a:latin typeface="Calibri" panose="020F0502020204030204" pitchFamily="34" charset="0"/>
              </a:rPr>
              <a:t>Network/Traffic Analysis</a:t>
            </a:r>
            <a:endParaRPr lang="en-US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05562E-3A0C-13B3-78EC-6EE5C3F968A6}"/>
              </a:ext>
            </a:extLst>
          </p:cNvPr>
          <p:cNvSpPr txBox="1"/>
          <p:nvPr/>
        </p:nvSpPr>
        <p:spPr>
          <a:xfrm>
            <a:off x="351324" y="339898"/>
            <a:ext cx="2714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000" b="1" i="1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</a:rPr>
              <a:t>Information Gathering</a:t>
            </a:r>
            <a:endParaRPr lang="en-US" sz="2000" b="1" dirty="0">
              <a:solidFill>
                <a:schemeClr val="bg1">
                  <a:lumMod val="8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22" name="Pentagon 15">
            <a:extLst>
              <a:ext uri="{FF2B5EF4-FFF2-40B4-BE49-F238E27FC236}">
                <a16:creationId xmlns:a16="http://schemas.microsoft.com/office/drawing/2014/main" id="{92DC4C17-99A6-CEF7-BFA4-41EEBC32A74C}"/>
              </a:ext>
            </a:extLst>
          </p:cNvPr>
          <p:cNvSpPr/>
          <p:nvPr/>
        </p:nvSpPr>
        <p:spPr>
          <a:xfrm>
            <a:off x="3214188" y="284646"/>
            <a:ext cx="2885532" cy="653756"/>
          </a:xfrm>
          <a:prstGeom prst="homePlate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B0E794-77D3-F68A-1E28-26FD58EC79B1}"/>
              </a:ext>
            </a:extLst>
          </p:cNvPr>
          <p:cNvSpPr txBox="1"/>
          <p:nvPr/>
        </p:nvSpPr>
        <p:spPr>
          <a:xfrm>
            <a:off x="3158975" y="339898"/>
            <a:ext cx="2944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000" b="1" i="1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</a:rPr>
              <a:t>Network/Traffic Analysis</a:t>
            </a:r>
            <a:endParaRPr lang="en-US" sz="2000" b="1" dirty="0">
              <a:solidFill>
                <a:schemeClr val="bg1">
                  <a:lumMod val="8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24" name="Pentagon 15">
            <a:extLst>
              <a:ext uri="{FF2B5EF4-FFF2-40B4-BE49-F238E27FC236}">
                <a16:creationId xmlns:a16="http://schemas.microsoft.com/office/drawing/2014/main" id="{46ADBE5F-A845-D2AE-B9C9-25D3C695B88C}"/>
              </a:ext>
            </a:extLst>
          </p:cNvPr>
          <p:cNvSpPr/>
          <p:nvPr/>
        </p:nvSpPr>
        <p:spPr>
          <a:xfrm>
            <a:off x="9109498" y="284646"/>
            <a:ext cx="2714181" cy="653756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86E452-EFC5-1A15-FA9F-7CCE684EE6C8}"/>
              </a:ext>
            </a:extLst>
          </p:cNvPr>
          <p:cNvSpPr txBox="1"/>
          <p:nvPr/>
        </p:nvSpPr>
        <p:spPr>
          <a:xfrm>
            <a:off x="6329817" y="364174"/>
            <a:ext cx="2944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000" b="1" i="1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Client Side Analysis</a:t>
            </a:r>
            <a:endParaRPr lang="en-US" sz="20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F7A022-5EBA-2422-7904-767B0E81ACB0}"/>
              </a:ext>
            </a:extLst>
          </p:cNvPr>
          <p:cNvSpPr txBox="1"/>
          <p:nvPr/>
        </p:nvSpPr>
        <p:spPr>
          <a:xfrm>
            <a:off x="9043998" y="364039"/>
            <a:ext cx="2944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Server Side Analysis</a:t>
            </a:r>
          </a:p>
        </p:txBody>
      </p:sp>
    </p:spTree>
    <p:extLst>
      <p:ext uri="{BB962C8B-B14F-4D97-AF65-F5344CB8AC3E}">
        <p14:creationId xmlns:p14="http://schemas.microsoft.com/office/powerpoint/2010/main" val="3368735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34FBDD-57DA-CDD5-7678-735FFBC536CB}"/>
              </a:ext>
            </a:extLst>
          </p:cNvPr>
          <p:cNvSpPr txBox="1"/>
          <p:nvPr/>
        </p:nvSpPr>
        <p:spPr>
          <a:xfrm>
            <a:off x="1400175" y="1506022"/>
            <a:ext cx="140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i="1" dirty="0">
                <a:solidFill>
                  <a:srgbClr val="242424"/>
                </a:solidFill>
                <a:effectLst/>
                <a:latin typeface="source-serif-pro"/>
              </a:rPr>
              <a:t>File Analysis 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B1B4C6-CBB6-E2C5-7C54-49738998D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093" y="2334697"/>
            <a:ext cx="6282586" cy="35088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C2D127-486C-3172-F2F4-088F74C31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23" y="1260362"/>
            <a:ext cx="768463" cy="768463"/>
          </a:xfrm>
          <a:prstGeom prst="rect">
            <a:avLst/>
          </a:prstGeom>
        </p:spPr>
      </p:pic>
      <p:sp>
        <p:nvSpPr>
          <p:cNvPr id="16" name="Pentagon 5">
            <a:extLst>
              <a:ext uri="{FF2B5EF4-FFF2-40B4-BE49-F238E27FC236}">
                <a16:creationId xmlns:a16="http://schemas.microsoft.com/office/drawing/2014/main" id="{A6A81445-61EA-4BB2-B050-1FF4F84A9EC6}"/>
              </a:ext>
            </a:extLst>
          </p:cNvPr>
          <p:cNvSpPr/>
          <p:nvPr/>
        </p:nvSpPr>
        <p:spPr>
          <a:xfrm>
            <a:off x="335594" y="284646"/>
            <a:ext cx="2792185" cy="657214"/>
          </a:xfrm>
          <a:prstGeom prst="homePlate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7" name="Pentagon 15">
            <a:extLst>
              <a:ext uri="{FF2B5EF4-FFF2-40B4-BE49-F238E27FC236}">
                <a16:creationId xmlns:a16="http://schemas.microsoft.com/office/drawing/2014/main" id="{F6A295E3-4E53-8F71-1674-F2297213225B}"/>
              </a:ext>
            </a:extLst>
          </p:cNvPr>
          <p:cNvSpPr/>
          <p:nvPr/>
        </p:nvSpPr>
        <p:spPr>
          <a:xfrm>
            <a:off x="6234915" y="286536"/>
            <a:ext cx="2714181" cy="653756"/>
          </a:xfrm>
          <a:prstGeom prst="homePlate">
            <a:avLst/>
          </a:prstGeom>
          <a:solidFill>
            <a:srgbClr val="437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A05772-C58E-C7E0-71DD-F2970D279CF6}"/>
              </a:ext>
            </a:extLst>
          </p:cNvPr>
          <p:cNvSpPr txBox="1"/>
          <p:nvPr/>
        </p:nvSpPr>
        <p:spPr>
          <a:xfrm>
            <a:off x="9237173" y="339898"/>
            <a:ext cx="2421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000" b="1" i="1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Server Side Analysis</a:t>
            </a:r>
            <a:endParaRPr lang="en-US" sz="20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AAAAC2-040A-E5AB-83A4-8373D931A2BE}"/>
              </a:ext>
            </a:extLst>
          </p:cNvPr>
          <p:cNvSpPr txBox="1"/>
          <p:nvPr/>
        </p:nvSpPr>
        <p:spPr>
          <a:xfrm>
            <a:off x="3339641" y="386065"/>
            <a:ext cx="2642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b="1" i="1" dirty="0">
                <a:solidFill>
                  <a:schemeClr val="bg1"/>
                </a:solidFill>
                <a:latin typeface="Calibri" panose="020F0502020204030204" pitchFamily="34" charset="0"/>
              </a:rPr>
              <a:t>Network/Traffic Analysis</a:t>
            </a:r>
            <a:endParaRPr lang="en-US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F64842-45FD-A2BA-7ECF-9C6631201883}"/>
              </a:ext>
            </a:extLst>
          </p:cNvPr>
          <p:cNvSpPr txBox="1"/>
          <p:nvPr/>
        </p:nvSpPr>
        <p:spPr>
          <a:xfrm>
            <a:off x="351324" y="339898"/>
            <a:ext cx="2714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000" b="1" i="1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</a:rPr>
              <a:t>Information Gathering</a:t>
            </a:r>
            <a:endParaRPr lang="en-US" sz="2000" b="1" dirty="0">
              <a:solidFill>
                <a:schemeClr val="bg1">
                  <a:lumMod val="8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21" name="Pentagon 15">
            <a:extLst>
              <a:ext uri="{FF2B5EF4-FFF2-40B4-BE49-F238E27FC236}">
                <a16:creationId xmlns:a16="http://schemas.microsoft.com/office/drawing/2014/main" id="{1A252C82-3746-FD14-C7E8-5AFCBC0257F5}"/>
              </a:ext>
            </a:extLst>
          </p:cNvPr>
          <p:cNvSpPr/>
          <p:nvPr/>
        </p:nvSpPr>
        <p:spPr>
          <a:xfrm>
            <a:off x="3214188" y="284646"/>
            <a:ext cx="2885532" cy="653756"/>
          </a:xfrm>
          <a:prstGeom prst="homePlate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3394C4-1470-CAA2-5D1A-9852FE891CFC}"/>
              </a:ext>
            </a:extLst>
          </p:cNvPr>
          <p:cNvSpPr txBox="1"/>
          <p:nvPr/>
        </p:nvSpPr>
        <p:spPr>
          <a:xfrm>
            <a:off x="3158975" y="339898"/>
            <a:ext cx="2944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000" b="1" i="1" dirty="0">
                <a:solidFill>
                  <a:schemeClr val="bg1">
                    <a:lumMod val="85000"/>
                  </a:schemeClr>
                </a:solidFill>
                <a:effectLst/>
                <a:latin typeface="Calibri" panose="020F0502020204030204" pitchFamily="34" charset="0"/>
              </a:rPr>
              <a:t>Network/Traffic Analysis</a:t>
            </a:r>
            <a:endParaRPr lang="en-US" sz="2000" b="1" dirty="0">
              <a:solidFill>
                <a:schemeClr val="bg1">
                  <a:lumMod val="8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23" name="Pentagon 15">
            <a:extLst>
              <a:ext uri="{FF2B5EF4-FFF2-40B4-BE49-F238E27FC236}">
                <a16:creationId xmlns:a16="http://schemas.microsoft.com/office/drawing/2014/main" id="{16FB5812-5803-2A1B-7131-F3817424F26E}"/>
              </a:ext>
            </a:extLst>
          </p:cNvPr>
          <p:cNvSpPr/>
          <p:nvPr/>
        </p:nvSpPr>
        <p:spPr>
          <a:xfrm>
            <a:off x="9109498" y="284646"/>
            <a:ext cx="2714181" cy="653756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AA72D0-9F92-3723-8609-123B24861BA9}"/>
              </a:ext>
            </a:extLst>
          </p:cNvPr>
          <p:cNvSpPr txBox="1"/>
          <p:nvPr/>
        </p:nvSpPr>
        <p:spPr>
          <a:xfrm>
            <a:off x="6329817" y="364174"/>
            <a:ext cx="2944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000" b="1" i="1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Client Side Analysis</a:t>
            </a:r>
            <a:endParaRPr lang="en-US" sz="2000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D5C4AD-C489-562F-8200-EB996AA5CA4D}"/>
              </a:ext>
            </a:extLst>
          </p:cNvPr>
          <p:cNvSpPr txBox="1"/>
          <p:nvPr/>
        </p:nvSpPr>
        <p:spPr>
          <a:xfrm>
            <a:off x="9043998" y="364039"/>
            <a:ext cx="2944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Server Side Analysis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41807A-3263-D987-CFD8-70E37BAB07C3}"/>
              </a:ext>
            </a:extLst>
          </p:cNvPr>
          <p:cNvSpPr txBox="1"/>
          <p:nvPr/>
        </p:nvSpPr>
        <p:spPr>
          <a:xfrm>
            <a:off x="539523" y="2464444"/>
            <a:ext cx="48182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dirty="0">
                <a:solidFill>
                  <a:srgbClr val="242424"/>
                </a:solidFill>
                <a:effectLst/>
              </a:rPr>
              <a:t>Sensitive information that we might look for in a thick client </a:t>
            </a:r>
            <a:r>
              <a:rPr lang="en-IN" b="0" dirty="0" err="1">
                <a:solidFill>
                  <a:srgbClr val="242424"/>
                </a:solidFill>
                <a:effectLst/>
              </a:rPr>
              <a:t>pentest</a:t>
            </a:r>
            <a:r>
              <a:rPr lang="en-IN" b="0" dirty="0">
                <a:solidFill>
                  <a:srgbClr val="242424"/>
                </a:solidFill>
                <a:effectLst/>
              </a:rPr>
              <a:t> includes: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b="0" dirty="0">
                <a:solidFill>
                  <a:srgbClr val="242424"/>
                </a:solidFill>
                <a:effectLst/>
              </a:rPr>
              <a:t>Usernames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b="0" dirty="0">
                <a:solidFill>
                  <a:srgbClr val="242424"/>
                </a:solidFill>
                <a:effectLst/>
              </a:rPr>
              <a:t>Passwords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b="0" dirty="0">
                <a:solidFill>
                  <a:srgbClr val="242424"/>
                </a:solidFill>
                <a:effectLst/>
              </a:rPr>
              <a:t>DB Connection Strings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b="0" dirty="0">
                <a:solidFill>
                  <a:srgbClr val="242424"/>
                </a:solidFill>
                <a:effectLst/>
              </a:rPr>
              <a:t>API keys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372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3151</TotalTime>
  <Words>2227</Words>
  <Application>Microsoft Macintosh PowerPoint</Application>
  <PresentationFormat>Widescreen</PresentationFormat>
  <Paragraphs>287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-apple-system</vt:lpstr>
      <vt:lpstr>Arial</vt:lpstr>
      <vt:lpstr>Calibri</vt:lpstr>
      <vt:lpstr>Calibri Light</vt:lpstr>
      <vt:lpstr>Courier New</vt:lpstr>
      <vt:lpstr>Georgia</vt:lpstr>
      <vt:lpstr>inherit</vt:lpstr>
      <vt:lpstr>sohne</vt:lpstr>
      <vt:lpstr>source-serif-pro</vt:lpstr>
      <vt:lpstr>Office Theme</vt:lpstr>
      <vt:lpstr>Thick Client Pentest Methodology</vt:lpstr>
      <vt:lpstr>Introduction </vt:lpstr>
      <vt:lpstr>Architectures of Thick Client applications</vt:lpstr>
      <vt:lpstr>Why its important for 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Authentication Bypass Example</vt:lpstr>
      <vt:lpstr>PowerPoint Presentation</vt:lpstr>
      <vt:lpstr>References</vt:lpstr>
      <vt:lpstr>Any 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Aman Sinha</dc:creator>
  <cp:lastModifiedBy>Aman Sinha</cp:lastModifiedBy>
  <cp:revision>24</cp:revision>
  <dcterms:created xsi:type="dcterms:W3CDTF">2024-07-15T06:20:11Z</dcterms:created>
  <dcterms:modified xsi:type="dcterms:W3CDTF">2024-07-17T10:51:59Z</dcterms:modified>
</cp:coreProperties>
</file>